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handoutMasterIdLst>
    <p:handoutMasterId r:id="rId51"/>
  </p:handoutMasterIdLst>
  <p:sldIdLst>
    <p:sldId id="498" r:id="rId3"/>
    <p:sldId id="528" r:id="rId4"/>
    <p:sldId id="592" r:id="rId5"/>
    <p:sldId id="552" r:id="rId6"/>
    <p:sldId id="554" r:id="rId7"/>
    <p:sldId id="583" r:id="rId8"/>
    <p:sldId id="585" r:id="rId9"/>
    <p:sldId id="587" r:id="rId10"/>
    <p:sldId id="530" r:id="rId11"/>
    <p:sldId id="532" r:id="rId12"/>
    <p:sldId id="593" r:id="rId13"/>
    <p:sldId id="579" r:id="rId14"/>
    <p:sldId id="533" r:id="rId15"/>
    <p:sldId id="537" r:id="rId16"/>
    <p:sldId id="526" r:id="rId17"/>
    <p:sldId id="448" r:id="rId18"/>
    <p:sldId id="511" r:id="rId19"/>
    <p:sldId id="512" r:id="rId20"/>
    <p:sldId id="524" r:id="rId21"/>
    <p:sldId id="525" r:id="rId22"/>
    <p:sldId id="539" r:id="rId23"/>
    <p:sldId id="590" r:id="rId24"/>
    <p:sldId id="545" r:id="rId25"/>
    <p:sldId id="541" r:id="rId26"/>
    <p:sldId id="515" r:id="rId27"/>
    <p:sldId id="595" r:id="rId28"/>
    <p:sldId id="596" r:id="rId29"/>
    <p:sldId id="597" r:id="rId30"/>
    <p:sldId id="491" r:id="rId31"/>
    <p:sldId id="446" r:id="rId32"/>
    <p:sldId id="523" r:id="rId33"/>
    <p:sldId id="493" r:id="rId34"/>
    <p:sldId id="494" r:id="rId35"/>
    <p:sldId id="598" r:id="rId36"/>
    <p:sldId id="547" r:id="rId37"/>
    <p:sldId id="602" r:id="rId38"/>
    <p:sldId id="562" r:id="rId39"/>
    <p:sldId id="564" r:id="rId40"/>
    <p:sldId id="566" r:id="rId41"/>
    <p:sldId id="568" r:id="rId42"/>
    <p:sldId id="570" r:id="rId43"/>
    <p:sldId id="572" r:id="rId44"/>
    <p:sldId id="574" r:id="rId45"/>
    <p:sldId id="576" r:id="rId46"/>
    <p:sldId id="577" r:id="rId47"/>
    <p:sldId id="559" r:id="rId48"/>
    <p:sldId id="510" r:id="rId4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441138A2-770F-4B3B-B706-3689E84DFCDE}">
          <p14:sldIdLst>
            <p14:sldId id="498"/>
            <p14:sldId id="528"/>
            <p14:sldId id="592"/>
            <p14:sldId id="552"/>
            <p14:sldId id="554"/>
            <p14:sldId id="583"/>
            <p14:sldId id="585"/>
            <p14:sldId id="587"/>
            <p14:sldId id="530"/>
            <p14:sldId id="532"/>
            <p14:sldId id="593"/>
            <p14:sldId id="594"/>
            <p14:sldId id="556"/>
            <p14:sldId id="558"/>
            <p14:sldId id="579"/>
            <p14:sldId id="533"/>
            <p14:sldId id="537"/>
            <p14:sldId id="526"/>
            <p14:sldId id="448"/>
            <p14:sldId id="511"/>
            <p14:sldId id="512"/>
            <p14:sldId id="524"/>
            <p14:sldId id="525"/>
            <p14:sldId id="539"/>
            <p14:sldId id="590"/>
            <p14:sldId id="545"/>
            <p14:sldId id="541"/>
            <p14:sldId id="515"/>
            <p14:sldId id="595"/>
            <p14:sldId id="596"/>
            <p14:sldId id="597"/>
            <p14:sldId id="491"/>
            <p14:sldId id="446"/>
            <p14:sldId id="523"/>
            <p14:sldId id="493"/>
            <p14:sldId id="494"/>
            <p14:sldId id="598"/>
            <p14:sldId id="547"/>
            <p14:sldId id="602"/>
            <p14:sldId id="562"/>
            <p14:sldId id="564"/>
            <p14:sldId id="566"/>
            <p14:sldId id="568"/>
            <p14:sldId id="570"/>
            <p14:sldId id="572"/>
            <p14:sldId id="574"/>
            <p14:sldId id="576"/>
            <p14:sldId id="577"/>
            <p14:sldId id="559"/>
          </p14:sldIdLst>
        </p14:section>
        <p14:section name="Раздел без заголовка" id="{852FC6B0-48A4-43AE-A396-C0DB970B49A8}">
          <p14:sldIdLst>
            <p14:sldId id="51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81323" autoAdjust="0"/>
  </p:normalViewPr>
  <p:slideViewPr>
    <p:cSldViewPr showGuides="1">
      <p:cViewPr varScale="1">
        <p:scale>
          <a:sx n="59" d="100"/>
          <a:sy n="59" d="100"/>
        </p:scale>
        <p:origin x="-1098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Лист1!$G$13:$I$13</c:f>
              <c:strCache>
                <c:ptCount val="3"/>
                <c:pt idx="0">
                  <c:v>Методическая работа </c:v>
                </c:pt>
                <c:pt idx="1">
                  <c:v>Диагностическая работа</c:v>
                </c:pt>
                <c:pt idx="2">
                  <c:v>Мониторинг результатов</c:v>
                </c:pt>
              </c:strCache>
            </c:strRef>
          </c:cat>
          <c:val>
            <c:numRef>
              <c:f>Лист1!$G$14:$I$14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B4-446C-9682-903513F6EEB4}"/>
            </c:ext>
          </c:extLst>
        </c:ser>
        <c:shape val="cylinder"/>
        <c:axId val="90210304"/>
        <c:axId val="90211840"/>
        <c:axId val="0"/>
      </c:bar3DChart>
      <c:catAx>
        <c:axId val="90210304"/>
        <c:scaling>
          <c:orientation val="minMax"/>
        </c:scaling>
        <c:axPos val="b"/>
        <c:numFmt formatCode="General" sourceLinked="0"/>
        <c:tickLblPos val="nextTo"/>
        <c:crossAx val="90211840"/>
        <c:crosses val="autoZero"/>
        <c:auto val="1"/>
        <c:lblAlgn val="ctr"/>
        <c:lblOffset val="100"/>
      </c:catAx>
      <c:valAx>
        <c:axId val="90211840"/>
        <c:scaling>
          <c:orientation val="minMax"/>
        </c:scaling>
        <c:axPos val="l"/>
        <c:majorGridlines/>
        <c:numFmt formatCode="0%" sourceLinked="1"/>
        <c:tickLblPos val="nextTo"/>
        <c:crossAx val="9021030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rgbClr val="0070C0"/>
                </a:solidFill>
              </a:rPr>
              <a:t>Средние показатели наличия квалификационной категории в разрезе районов</a:t>
            </a:r>
          </a:p>
        </c:rich>
      </c:tx>
      <c:layout>
        <c:manualLayout>
          <c:xMode val="edge"/>
          <c:yMode val="edge"/>
          <c:x val="0.40668044619422594"/>
          <c:y val="2.7777777777777801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 наличию категории'!$A$6:$A$56</c:f>
              <c:strCache>
                <c:ptCount val="51"/>
                <c:pt idx="0">
                  <c:v>Балтасинский</c:v>
                </c:pt>
                <c:pt idx="1">
                  <c:v>Кайбицкий</c:v>
                </c:pt>
                <c:pt idx="2">
                  <c:v>Дрожжановский</c:v>
                </c:pt>
                <c:pt idx="3">
                  <c:v>Пестречинский</c:v>
                </c:pt>
                <c:pt idx="4">
                  <c:v>Атнинский</c:v>
                </c:pt>
                <c:pt idx="5">
                  <c:v>Арский</c:v>
                </c:pt>
                <c:pt idx="6">
                  <c:v>Буинский</c:v>
                </c:pt>
                <c:pt idx="7">
                  <c:v>Кукморский</c:v>
                </c:pt>
                <c:pt idx="8">
                  <c:v>Муслюмовский</c:v>
                </c:pt>
                <c:pt idx="9">
                  <c:v>Заинский</c:v>
                </c:pt>
                <c:pt idx="10">
                  <c:v>Чистопольский</c:v>
                </c:pt>
                <c:pt idx="11">
                  <c:v>Тюлячинский</c:v>
                </c:pt>
                <c:pt idx="12">
                  <c:v>Нурлатский</c:v>
                </c:pt>
                <c:pt idx="13">
                  <c:v>Аксубаевский</c:v>
                </c:pt>
                <c:pt idx="14">
                  <c:v>Сармановский</c:v>
                </c:pt>
                <c:pt idx="15">
                  <c:v>Актанышский</c:v>
                </c:pt>
                <c:pt idx="16">
                  <c:v>Камско-Устьинский</c:v>
                </c:pt>
                <c:pt idx="17">
                  <c:v>Черемшанский</c:v>
                </c:pt>
                <c:pt idx="18">
                  <c:v>г. Набережные Челны</c:v>
                </c:pt>
                <c:pt idx="19">
                  <c:v>Тетюшский</c:v>
                </c:pt>
                <c:pt idx="20">
                  <c:v>Нижнекамский</c:v>
                </c:pt>
                <c:pt idx="21">
                  <c:v>Московский</c:v>
                </c:pt>
                <c:pt idx="22">
                  <c:v>Азнакаевский</c:v>
                </c:pt>
                <c:pt idx="23">
                  <c:v>Ново-Савиновский</c:v>
                </c:pt>
                <c:pt idx="24">
                  <c:v>Мамадышский</c:v>
                </c:pt>
                <c:pt idx="25">
                  <c:v>Спасский</c:v>
                </c:pt>
                <c:pt idx="26">
                  <c:v>Мензелинский</c:v>
                </c:pt>
                <c:pt idx="27">
                  <c:v>Тукаевский</c:v>
                </c:pt>
                <c:pt idx="28">
                  <c:v>Авиастроительный</c:v>
                </c:pt>
                <c:pt idx="29">
                  <c:v>Апастовский</c:v>
                </c:pt>
                <c:pt idx="30">
                  <c:v>Приволжский</c:v>
                </c:pt>
                <c:pt idx="31">
                  <c:v>Алексеевский</c:v>
                </c:pt>
                <c:pt idx="32">
                  <c:v>Кировский</c:v>
                </c:pt>
                <c:pt idx="33">
                  <c:v>Елабужский</c:v>
                </c:pt>
                <c:pt idx="34">
                  <c:v>Бугульминский</c:v>
                </c:pt>
                <c:pt idx="35">
                  <c:v>Новошешминский</c:v>
                </c:pt>
                <c:pt idx="36">
                  <c:v>Вахитовский</c:v>
                </c:pt>
                <c:pt idx="37">
                  <c:v>Лениногорский</c:v>
                </c:pt>
                <c:pt idx="38">
                  <c:v>Бавлинский</c:v>
                </c:pt>
                <c:pt idx="39">
                  <c:v>Высокогорский</c:v>
                </c:pt>
                <c:pt idx="40">
                  <c:v>Лаишевский</c:v>
                </c:pt>
                <c:pt idx="41">
                  <c:v>Альметьевский</c:v>
                </c:pt>
                <c:pt idx="42">
                  <c:v>Зеленодольский</c:v>
                </c:pt>
                <c:pt idx="43">
                  <c:v>Рыбно-Слободский</c:v>
                </c:pt>
                <c:pt idx="44">
                  <c:v>Менделеевский</c:v>
                </c:pt>
                <c:pt idx="45">
                  <c:v>Советский</c:v>
                </c:pt>
                <c:pt idx="46">
                  <c:v>Ютазинский</c:v>
                </c:pt>
                <c:pt idx="47">
                  <c:v>Агрызский</c:v>
                </c:pt>
                <c:pt idx="48">
                  <c:v>Алькеевский</c:v>
                </c:pt>
                <c:pt idx="49">
                  <c:v>Сабинский</c:v>
                </c:pt>
                <c:pt idx="50">
                  <c:v>Верхнеуслонский</c:v>
                </c:pt>
              </c:strCache>
            </c:strRef>
          </c:cat>
          <c:val>
            <c:numRef>
              <c:f>'по наличию категории'!$B$6:$B$56</c:f>
              <c:numCache>
                <c:formatCode>General</c:formatCode>
                <c:ptCount val="51"/>
                <c:pt idx="0">
                  <c:v>78.66</c:v>
                </c:pt>
                <c:pt idx="1">
                  <c:v>77.930000000000007</c:v>
                </c:pt>
                <c:pt idx="2">
                  <c:v>76.3</c:v>
                </c:pt>
                <c:pt idx="3">
                  <c:v>76.099999999999994</c:v>
                </c:pt>
                <c:pt idx="4">
                  <c:v>76.08</c:v>
                </c:pt>
                <c:pt idx="5">
                  <c:v>75.59</c:v>
                </c:pt>
                <c:pt idx="6">
                  <c:v>74.38</c:v>
                </c:pt>
                <c:pt idx="7">
                  <c:v>74.02</c:v>
                </c:pt>
                <c:pt idx="8">
                  <c:v>73.709999999999994</c:v>
                </c:pt>
                <c:pt idx="9">
                  <c:v>73.31</c:v>
                </c:pt>
                <c:pt idx="10">
                  <c:v>73.179999999999978</c:v>
                </c:pt>
                <c:pt idx="11">
                  <c:v>73.16</c:v>
                </c:pt>
                <c:pt idx="12">
                  <c:v>71.78</c:v>
                </c:pt>
                <c:pt idx="13">
                  <c:v>70.77</c:v>
                </c:pt>
                <c:pt idx="14">
                  <c:v>70.349999999999994</c:v>
                </c:pt>
                <c:pt idx="15">
                  <c:v>70.16</c:v>
                </c:pt>
                <c:pt idx="16">
                  <c:v>69.790000000000006</c:v>
                </c:pt>
                <c:pt idx="17">
                  <c:v>69.599999999999994</c:v>
                </c:pt>
                <c:pt idx="18">
                  <c:v>69.319999999999993</c:v>
                </c:pt>
                <c:pt idx="19">
                  <c:v>69.3</c:v>
                </c:pt>
                <c:pt idx="20">
                  <c:v>69.03</c:v>
                </c:pt>
                <c:pt idx="21">
                  <c:v>68.95</c:v>
                </c:pt>
                <c:pt idx="22">
                  <c:v>68.83</c:v>
                </c:pt>
                <c:pt idx="23">
                  <c:v>68.819999999999993</c:v>
                </c:pt>
                <c:pt idx="24">
                  <c:v>68.760000000000005</c:v>
                </c:pt>
                <c:pt idx="25">
                  <c:v>67.930000000000007</c:v>
                </c:pt>
                <c:pt idx="26">
                  <c:v>67.58</c:v>
                </c:pt>
                <c:pt idx="27">
                  <c:v>67.040000000000006</c:v>
                </c:pt>
                <c:pt idx="28">
                  <c:v>67.040000000000006</c:v>
                </c:pt>
                <c:pt idx="29">
                  <c:v>67</c:v>
                </c:pt>
                <c:pt idx="30">
                  <c:v>66.7</c:v>
                </c:pt>
                <c:pt idx="31">
                  <c:v>66.33</c:v>
                </c:pt>
                <c:pt idx="32">
                  <c:v>66.25</c:v>
                </c:pt>
                <c:pt idx="33">
                  <c:v>65.989999999999995</c:v>
                </c:pt>
                <c:pt idx="34">
                  <c:v>65.8</c:v>
                </c:pt>
                <c:pt idx="35">
                  <c:v>65.410000000000025</c:v>
                </c:pt>
                <c:pt idx="36">
                  <c:v>65.02</c:v>
                </c:pt>
                <c:pt idx="37">
                  <c:v>64.61999999999999</c:v>
                </c:pt>
                <c:pt idx="38">
                  <c:v>64.52</c:v>
                </c:pt>
                <c:pt idx="39">
                  <c:v>64.28</c:v>
                </c:pt>
                <c:pt idx="40">
                  <c:v>63.93</c:v>
                </c:pt>
                <c:pt idx="41">
                  <c:v>63.77</c:v>
                </c:pt>
                <c:pt idx="42">
                  <c:v>63.68</c:v>
                </c:pt>
                <c:pt idx="43">
                  <c:v>63.32</c:v>
                </c:pt>
                <c:pt idx="44">
                  <c:v>63.14</c:v>
                </c:pt>
                <c:pt idx="45">
                  <c:v>63.120000000000012</c:v>
                </c:pt>
                <c:pt idx="46">
                  <c:v>62.86</c:v>
                </c:pt>
                <c:pt idx="47">
                  <c:v>62.71</c:v>
                </c:pt>
                <c:pt idx="48">
                  <c:v>59.46</c:v>
                </c:pt>
                <c:pt idx="49">
                  <c:v>59</c:v>
                </c:pt>
                <c:pt idx="50">
                  <c:v>51.49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C2-46A4-ABD3-3C84D663F5B1}"/>
            </c:ext>
          </c:extLst>
        </c:ser>
        <c:dLbls>
          <c:showVal val="1"/>
        </c:dLbls>
        <c:gapWidth val="219"/>
        <c:overlap val="-27"/>
        <c:axId val="90242432"/>
        <c:axId val="85226624"/>
      </c:barChart>
      <c:catAx>
        <c:axId val="90242432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226624"/>
        <c:crosses val="autoZero"/>
        <c:auto val="1"/>
        <c:lblAlgn val="ctr"/>
        <c:lblOffset val="100"/>
      </c:catAx>
      <c:valAx>
        <c:axId val="85226624"/>
        <c:scaling>
          <c:orientation val="minMax"/>
        </c:scaling>
        <c:axPos val="l"/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24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9516693280472821E-2"/>
          <c:y val="0.17935614487247384"/>
          <c:w val="0.74497836022245467"/>
          <c:h val="0.650532662876652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2014/2015* - 68%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17.899999999999999</c:v>
                </c:pt>
                <c:pt idx="1">
                  <c:v>49.2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0D-4A9C-AF4B-9B4CCF85A4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2015/2016 - 67%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17.8</c:v>
                </c:pt>
                <c:pt idx="1">
                  <c:v>49.2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0D-4A9C-AF4B-9B4CCF85A4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2016/2017 - 66,5%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17.3</c:v>
                </c:pt>
                <c:pt idx="1">
                  <c:v>49.2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90D-4A9C-AF4B-9B4CCF85A47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2017/2018 - 65,8%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17.100000000000001</c:v>
                </c:pt>
                <c:pt idx="1">
                  <c:v>48.7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90D-4A9C-AF4B-9B4CCF85A47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2018/2019 - 67,6%</c:v>
                </c:pt>
              </c:strCache>
            </c:strRef>
          </c:tx>
          <c:spPr>
            <a:ln w="22225"/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17.8</c:v>
                </c:pt>
                <c:pt idx="1">
                  <c:v>49.8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90D-4A9C-AF4B-9B4CCF85A478}"/>
            </c:ext>
          </c:extLst>
        </c:ser>
        <c:overlap val="-55"/>
        <c:axId val="60895232"/>
        <c:axId val="60896768"/>
      </c:barChart>
      <c:catAx>
        <c:axId val="60895232"/>
        <c:scaling>
          <c:orientation val="minMax"/>
        </c:scaling>
        <c:axPos val="b"/>
        <c:numFmt formatCode="General" sourceLinked="0"/>
        <c:tickLblPos val="nextTo"/>
        <c:crossAx val="60896768"/>
        <c:crosses val="autoZero"/>
        <c:auto val="1"/>
        <c:lblAlgn val="ctr"/>
        <c:lblOffset val="100"/>
      </c:catAx>
      <c:valAx>
        <c:axId val="60896768"/>
        <c:scaling>
          <c:orientation val="minMax"/>
        </c:scaling>
        <c:axPos val="l"/>
        <c:majorGridlines/>
        <c:numFmt formatCode="General" sourceLinked="1"/>
        <c:tickLblPos val="nextTo"/>
        <c:crossAx val="60895232"/>
        <c:crosses val="autoZero"/>
        <c:crossBetween val="between"/>
      </c:valAx>
      <c:spPr>
        <a:ln w="6350"/>
      </c:spPr>
    </c:plotArea>
    <c:legend>
      <c:legendPos val="r"/>
      <c:layout>
        <c:manualLayout>
          <c:xMode val="edge"/>
          <c:yMode val="edge"/>
          <c:x val="0.82577762250475406"/>
          <c:y val="0.20111889277259798"/>
          <c:w val="0.17422237749524622"/>
          <c:h val="0.76870475930024862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3D7B4A-435B-45B7-B070-F108B29BDC4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095799-14D2-4DFE-B3A0-0B8F03E343E0}">
      <dgm:prSet phldrT="[Текст]"/>
      <dgm:spPr>
        <a:solidFill>
          <a:schemeClr val="bg1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Виды аттестации</a:t>
          </a:r>
          <a:endParaRPr lang="ru-RU" b="1" dirty="0">
            <a:solidFill>
              <a:srgbClr val="FF0000"/>
            </a:solidFill>
          </a:endParaRPr>
        </a:p>
      </dgm:t>
    </dgm:pt>
    <dgm:pt modelId="{C2B330A9-E37A-407F-B1D3-9A40486E504B}" type="parTrans" cxnId="{2C1DF0EC-AFB4-4131-97D7-B06D3FD9DCC2}">
      <dgm:prSet/>
      <dgm:spPr/>
      <dgm:t>
        <a:bodyPr/>
        <a:lstStyle/>
        <a:p>
          <a:endParaRPr lang="ru-RU"/>
        </a:p>
      </dgm:t>
    </dgm:pt>
    <dgm:pt modelId="{84990D84-5B5B-4ABE-B7ED-335A3F2C9343}" type="sibTrans" cxnId="{2C1DF0EC-AFB4-4131-97D7-B06D3FD9DCC2}">
      <dgm:prSet/>
      <dgm:spPr/>
      <dgm:t>
        <a:bodyPr/>
        <a:lstStyle/>
        <a:p>
          <a:endParaRPr lang="ru-RU"/>
        </a:p>
      </dgm:t>
    </dgm:pt>
    <dgm:pt modelId="{A495DE7A-2D45-491B-BEFE-F09B7E560416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/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dirty="0">
            <a:latin typeface="Times New Roman" pitchFamily="18" charset="0"/>
            <a:cs typeface="Times New Roman" pitchFamily="18" charset="0"/>
          </a:endParaRPr>
        </a:p>
      </dgm:t>
    </dgm:pt>
    <dgm:pt modelId="{8A63CE77-9FA8-411F-8C46-9A80467515C6}" type="parTrans" cxnId="{FAE36575-91C5-481D-82F0-9CDF17132DD1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813411AC-DE72-40C4-93A9-C020D7A74060}" type="sibTrans" cxnId="{FAE36575-91C5-481D-82F0-9CDF17132DD1}">
      <dgm:prSet/>
      <dgm:spPr/>
      <dgm:t>
        <a:bodyPr/>
        <a:lstStyle/>
        <a:p>
          <a:endParaRPr lang="ru-RU"/>
        </a:p>
      </dgm:t>
    </dgm:pt>
    <dgm:pt modelId="{3DC2D052-903E-4BE0-957D-166A88BFE7EF}">
      <dgm:prSet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BF481-E4DE-4D29-9C82-89F9A8769CE1}" type="parTrans" cxnId="{1B95D2D4-7957-4F5C-A668-56EC5717583B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48C547F-B995-446B-816A-8FB62C1A022B}" type="sibTrans" cxnId="{1B95D2D4-7957-4F5C-A668-56EC5717583B}">
      <dgm:prSet/>
      <dgm:spPr/>
      <dgm:t>
        <a:bodyPr/>
        <a:lstStyle/>
        <a:p>
          <a:endParaRPr lang="ru-RU"/>
        </a:p>
      </dgm:t>
    </dgm:pt>
    <dgm:pt modelId="{7908B64F-18B1-48E3-A266-37C3C413DE69}">
      <dgm:prSet phldrT="[Текст]" custT="1"/>
      <dgm:spPr>
        <a:ln>
          <a:solidFill>
            <a:srgbClr val="000099"/>
          </a:solidFill>
        </a:ln>
      </dgm:spPr>
      <dgm:t>
        <a:bodyPr/>
        <a:lstStyle/>
        <a:p>
          <a:pPr algn="just" rtl="0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dirty="0" smtClean="0">
              <a:solidFill>
                <a:srgbClr val="FF0000"/>
              </a:solidFill>
            </a:rPr>
            <a:t> </a:t>
          </a: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42161D-6E82-46A3-BAB0-C303D036C51C}" type="parTrans" cxnId="{C28C0F27-2AB2-491B-8194-21884A02F4D0}">
      <dgm:prSet/>
      <dgm:spPr>
        <a:ln>
          <a:solidFill>
            <a:srgbClr val="000099"/>
          </a:solidFill>
        </a:ln>
      </dgm:spPr>
      <dgm:t>
        <a:bodyPr/>
        <a:lstStyle/>
        <a:p>
          <a:endParaRPr lang="ru-RU" dirty="0"/>
        </a:p>
      </dgm:t>
    </dgm:pt>
    <dgm:pt modelId="{3850306E-211C-444E-8068-6CA8FA6BA501}" type="sibTrans" cxnId="{C28C0F27-2AB2-491B-8194-21884A02F4D0}">
      <dgm:prSet/>
      <dgm:spPr/>
      <dgm:t>
        <a:bodyPr/>
        <a:lstStyle/>
        <a:p>
          <a:endParaRPr lang="ru-RU"/>
        </a:p>
      </dgm:t>
    </dgm:pt>
    <dgm:pt modelId="{15CCAC0A-A7E6-4981-B458-6518058E5B2A}" type="pres">
      <dgm:prSet presAssocID="{353D7B4A-435B-45B7-B070-F108B29BDC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BB724-4646-4C39-A4A6-8358D9B57BE4}" type="pres">
      <dgm:prSet presAssocID="{EF095799-14D2-4DFE-B3A0-0B8F03E343E0}" presName="root" presStyleCnt="0"/>
      <dgm:spPr/>
    </dgm:pt>
    <dgm:pt modelId="{4EF7A39B-3CB5-4792-B4FE-6985A3482B8D}" type="pres">
      <dgm:prSet presAssocID="{EF095799-14D2-4DFE-B3A0-0B8F03E343E0}" presName="rootComposite" presStyleCnt="0"/>
      <dgm:spPr/>
    </dgm:pt>
    <dgm:pt modelId="{3A0CF7B7-1DD5-4005-A65D-AB27A81B14EA}" type="pres">
      <dgm:prSet presAssocID="{EF095799-14D2-4DFE-B3A0-0B8F03E343E0}" presName="rootText" presStyleLbl="node1" presStyleIdx="0" presStyleCnt="1" custScaleX="696948" custScaleY="202553" custLinFactNeighborX="8702" custLinFactNeighborY="-71439"/>
      <dgm:spPr/>
      <dgm:t>
        <a:bodyPr/>
        <a:lstStyle/>
        <a:p>
          <a:endParaRPr lang="ru-RU"/>
        </a:p>
      </dgm:t>
    </dgm:pt>
    <dgm:pt modelId="{4CF22F6E-3D67-4685-9C98-ED7D3F16B163}" type="pres">
      <dgm:prSet presAssocID="{EF095799-14D2-4DFE-B3A0-0B8F03E343E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F3BCFAB-EDB2-43B3-AD7B-5E18C81FE7D4}" type="pres">
      <dgm:prSet presAssocID="{EF095799-14D2-4DFE-B3A0-0B8F03E343E0}" presName="childShape" presStyleCnt="0"/>
      <dgm:spPr/>
    </dgm:pt>
    <dgm:pt modelId="{C901C136-5EBE-4434-A5FF-D47D6EA30A37}" type="pres">
      <dgm:prSet presAssocID="{8A63CE77-9FA8-411F-8C46-9A80467515C6}" presName="Name13" presStyleLbl="parChTrans1D2" presStyleIdx="0" presStyleCnt="3"/>
      <dgm:spPr/>
      <dgm:t>
        <a:bodyPr/>
        <a:lstStyle/>
        <a:p>
          <a:endParaRPr lang="ru-RU"/>
        </a:p>
      </dgm:t>
    </dgm:pt>
    <dgm:pt modelId="{2969BFDC-AA67-404D-9D17-BFAA1EF7D889}" type="pres">
      <dgm:prSet presAssocID="{A495DE7A-2D45-491B-BEFE-F09B7E560416}" presName="childText" presStyleLbl="bgAcc1" presStyleIdx="0" presStyleCnt="3" custScaleX="877372" custScaleY="286320" custLinFactNeighborX="-22265" custLinFactNeighborY="-3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56D1A-64DB-41A2-A2ED-FA3F0E4F6E2D}" type="pres">
      <dgm:prSet presAssocID="{1B42161D-6E82-46A3-BAB0-C303D036C51C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6626982-C5A4-4741-B157-3E4D20F0BFCF}" type="pres">
      <dgm:prSet presAssocID="{7908B64F-18B1-48E3-A266-37C3C413DE69}" presName="childText" presStyleLbl="bgAcc1" presStyleIdx="1" presStyleCnt="3" custScaleX="879377" custScaleY="269462" custLinFactNeighborX="-22265" custLinFactNeighborY="-2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D7429-CFDC-4938-AE06-1BEB869E8ECF}" type="pres">
      <dgm:prSet presAssocID="{BA8BF481-E4DE-4D29-9C82-89F9A8769CE1}" presName="Name13" presStyleLbl="parChTrans1D2" presStyleIdx="2" presStyleCnt="3"/>
      <dgm:spPr/>
      <dgm:t>
        <a:bodyPr/>
        <a:lstStyle/>
        <a:p>
          <a:endParaRPr lang="ru-RU"/>
        </a:p>
      </dgm:t>
    </dgm:pt>
    <dgm:pt modelId="{AB869DB0-559A-4FBE-88BD-8F5DC7918916}" type="pres">
      <dgm:prSet presAssocID="{3DC2D052-903E-4BE0-957D-166A88BFE7EF}" presName="childText" presStyleLbl="bgAcc1" presStyleIdx="2" presStyleCnt="3" custScaleX="885847" custScaleY="257293" custLinFactNeighborX="-23106" custLinFactNeighborY="-15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1C7C57-6546-45EC-A26E-72F41704C56E}" type="presOf" srcId="{EF095799-14D2-4DFE-B3A0-0B8F03E343E0}" destId="{4CF22F6E-3D67-4685-9C98-ED7D3F16B163}" srcOrd="1" destOrd="0" presId="urn:microsoft.com/office/officeart/2005/8/layout/hierarchy3"/>
    <dgm:cxn modelId="{C28C0F27-2AB2-491B-8194-21884A02F4D0}" srcId="{EF095799-14D2-4DFE-B3A0-0B8F03E343E0}" destId="{7908B64F-18B1-48E3-A266-37C3C413DE69}" srcOrd="1" destOrd="0" parTransId="{1B42161D-6E82-46A3-BAB0-C303D036C51C}" sibTransId="{3850306E-211C-444E-8068-6CA8FA6BA501}"/>
    <dgm:cxn modelId="{366A8026-69CC-4F9C-92EC-9FB072D54C41}" type="presOf" srcId="{8A63CE77-9FA8-411F-8C46-9A80467515C6}" destId="{C901C136-5EBE-4434-A5FF-D47D6EA30A37}" srcOrd="0" destOrd="0" presId="urn:microsoft.com/office/officeart/2005/8/layout/hierarchy3"/>
    <dgm:cxn modelId="{5D700D6A-4B85-4797-A89A-9DF8591A2895}" type="presOf" srcId="{7908B64F-18B1-48E3-A266-37C3C413DE69}" destId="{E6626982-C5A4-4741-B157-3E4D20F0BFCF}" srcOrd="0" destOrd="0" presId="urn:microsoft.com/office/officeart/2005/8/layout/hierarchy3"/>
    <dgm:cxn modelId="{17F37265-0C09-488A-9645-2FDCA2C92D04}" type="presOf" srcId="{BA8BF481-E4DE-4D29-9C82-89F9A8769CE1}" destId="{AE7D7429-CFDC-4938-AE06-1BEB869E8ECF}" srcOrd="0" destOrd="0" presId="urn:microsoft.com/office/officeart/2005/8/layout/hierarchy3"/>
    <dgm:cxn modelId="{FAE36575-91C5-481D-82F0-9CDF17132DD1}" srcId="{EF095799-14D2-4DFE-B3A0-0B8F03E343E0}" destId="{A495DE7A-2D45-491B-BEFE-F09B7E560416}" srcOrd="0" destOrd="0" parTransId="{8A63CE77-9FA8-411F-8C46-9A80467515C6}" sibTransId="{813411AC-DE72-40C4-93A9-C020D7A74060}"/>
    <dgm:cxn modelId="{35D852A4-406F-4124-8534-BAFA5FC6C801}" type="presOf" srcId="{353D7B4A-435B-45B7-B070-F108B29BDC40}" destId="{15CCAC0A-A7E6-4981-B458-6518058E5B2A}" srcOrd="0" destOrd="0" presId="urn:microsoft.com/office/officeart/2005/8/layout/hierarchy3"/>
    <dgm:cxn modelId="{2C1DF0EC-AFB4-4131-97D7-B06D3FD9DCC2}" srcId="{353D7B4A-435B-45B7-B070-F108B29BDC40}" destId="{EF095799-14D2-4DFE-B3A0-0B8F03E343E0}" srcOrd="0" destOrd="0" parTransId="{C2B330A9-E37A-407F-B1D3-9A40486E504B}" sibTransId="{84990D84-5B5B-4ABE-B7ED-335A3F2C9343}"/>
    <dgm:cxn modelId="{E26FA08A-B0D5-4CFC-9BF7-89413EE46CE1}" type="presOf" srcId="{A495DE7A-2D45-491B-BEFE-F09B7E560416}" destId="{2969BFDC-AA67-404D-9D17-BFAA1EF7D889}" srcOrd="0" destOrd="0" presId="urn:microsoft.com/office/officeart/2005/8/layout/hierarchy3"/>
    <dgm:cxn modelId="{1B95D2D4-7957-4F5C-A668-56EC5717583B}" srcId="{EF095799-14D2-4DFE-B3A0-0B8F03E343E0}" destId="{3DC2D052-903E-4BE0-957D-166A88BFE7EF}" srcOrd="2" destOrd="0" parTransId="{BA8BF481-E4DE-4D29-9C82-89F9A8769CE1}" sibTransId="{348C547F-B995-446B-816A-8FB62C1A022B}"/>
    <dgm:cxn modelId="{28606196-A105-4533-830D-4309B6CDAE81}" type="presOf" srcId="{3DC2D052-903E-4BE0-957D-166A88BFE7EF}" destId="{AB869DB0-559A-4FBE-88BD-8F5DC7918916}" srcOrd="0" destOrd="0" presId="urn:microsoft.com/office/officeart/2005/8/layout/hierarchy3"/>
    <dgm:cxn modelId="{53D447D4-229A-4C21-ACA3-704BF942E73B}" type="presOf" srcId="{EF095799-14D2-4DFE-B3A0-0B8F03E343E0}" destId="{3A0CF7B7-1DD5-4005-A65D-AB27A81B14EA}" srcOrd="0" destOrd="0" presId="urn:microsoft.com/office/officeart/2005/8/layout/hierarchy3"/>
    <dgm:cxn modelId="{5D45B811-B636-433B-A72A-70C8C0571A67}" type="presOf" srcId="{1B42161D-6E82-46A3-BAB0-C303D036C51C}" destId="{C9B56D1A-64DB-41A2-A2ED-FA3F0E4F6E2D}" srcOrd="0" destOrd="0" presId="urn:microsoft.com/office/officeart/2005/8/layout/hierarchy3"/>
    <dgm:cxn modelId="{0C748F1B-6847-4BE4-A79B-D32138BBC297}" type="presParOf" srcId="{15CCAC0A-A7E6-4981-B458-6518058E5B2A}" destId="{6DDBB724-4646-4C39-A4A6-8358D9B57BE4}" srcOrd="0" destOrd="0" presId="urn:microsoft.com/office/officeart/2005/8/layout/hierarchy3"/>
    <dgm:cxn modelId="{EF69B9ED-593F-45BE-890C-97BEC6927760}" type="presParOf" srcId="{6DDBB724-4646-4C39-A4A6-8358D9B57BE4}" destId="{4EF7A39B-3CB5-4792-B4FE-6985A3482B8D}" srcOrd="0" destOrd="0" presId="urn:microsoft.com/office/officeart/2005/8/layout/hierarchy3"/>
    <dgm:cxn modelId="{F966B180-CD27-4F21-AE0E-E8471F5FD994}" type="presParOf" srcId="{4EF7A39B-3CB5-4792-B4FE-6985A3482B8D}" destId="{3A0CF7B7-1DD5-4005-A65D-AB27A81B14EA}" srcOrd="0" destOrd="0" presId="urn:microsoft.com/office/officeart/2005/8/layout/hierarchy3"/>
    <dgm:cxn modelId="{903BA148-333D-48CA-94FF-A480DEAC0E38}" type="presParOf" srcId="{4EF7A39B-3CB5-4792-B4FE-6985A3482B8D}" destId="{4CF22F6E-3D67-4685-9C98-ED7D3F16B163}" srcOrd="1" destOrd="0" presId="urn:microsoft.com/office/officeart/2005/8/layout/hierarchy3"/>
    <dgm:cxn modelId="{471DACF7-1AFD-4353-9A45-0C69B0756A7E}" type="presParOf" srcId="{6DDBB724-4646-4C39-A4A6-8358D9B57BE4}" destId="{BF3BCFAB-EDB2-43B3-AD7B-5E18C81FE7D4}" srcOrd="1" destOrd="0" presId="urn:microsoft.com/office/officeart/2005/8/layout/hierarchy3"/>
    <dgm:cxn modelId="{2B83AD51-C888-4505-8EA5-3E1FB382133A}" type="presParOf" srcId="{BF3BCFAB-EDB2-43B3-AD7B-5E18C81FE7D4}" destId="{C901C136-5EBE-4434-A5FF-D47D6EA30A37}" srcOrd="0" destOrd="0" presId="urn:microsoft.com/office/officeart/2005/8/layout/hierarchy3"/>
    <dgm:cxn modelId="{DDB1D92B-4FCA-481C-9547-E10498122DEB}" type="presParOf" srcId="{BF3BCFAB-EDB2-43B3-AD7B-5E18C81FE7D4}" destId="{2969BFDC-AA67-404D-9D17-BFAA1EF7D889}" srcOrd="1" destOrd="0" presId="urn:microsoft.com/office/officeart/2005/8/layout/hierarchy3"/>
    <dgm:cxn modelId="{65E06251-322D-4AB1-BCEC-FBDE0297D447}" type="presParOf" srcId="{BF3BCFAB-EDB2-43B3-AD7B-5E18C81FE7D4}" destId="{C9B56D1A-64DB-41A2-A2ED-FA3F0E4F6E2D}" srcOrd="2" destOrd="0" presId="urn:microsoft.com/office/officeart/2005/8/layout/hierarchy3"/>
    <dgm:cxn modelId="{0ECB9E95-54BE-41D6-A2D1-DCAB59250708}" type="presParOf" srcId="{BF3BCFAB-EDB2-43B3-AD7B-5E18C81FE7D4}" destId="{E6626982-C5A4-4741-B157-3E4D20F0BFCF}" srcOrd="3" destOrd="0" presId="urn:microsoft.com/office/officeart/2005/8/layout/hierarchy3"/>
    <dgm:cxn modelId="{C2AE974B-74FA-460A-A543-EAEAECD066DC}" type="presParOf" srcId="{BF3BCFAB-EDB2-43B3-AD7B-5E18C81FE7D4}" destId="{AE7D7429-CFDC-4938-AE06-1BEB869E8ECF}" srcOrd="4" destOrd="0" presId="urn:microsoft.com/office/officeart/2005/8/layout/hierarchy3"/>
    <dgm:cxn modelId="{42986DF8-109C-46A2-B2AD-D47E2147659A}" type="presParOf" srcId="{BF3BCFAB-EDB2-43B3-AD7B-5E18C81FE7D4}" destId="{AB869DB0-559A-4FBE-88BD-8F5DC7918916}" srcOrd="5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4A6ACA-0CC6-4896-B146-7DBC40785563}" type="doc">
      <dgm:prSet loTypeId="urn:microsoft.com/office/officeart/2005/8/layout/lProcess3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A13D6B70-C063-4017-AF16-5AF8BAD79E3A}">
      <dgm:prSet custT="1"/>
      <dgm:spPr>
        <a:solidFill>
          <a:srgbClr val="000099"/>
        </a:solidFill>
      </dgm:spPr>
      <dgm:t>
        <a:bodyPr/>
        <a:lstStyle/>
        <a:p>
          <a:pPr algn="l" rtl="0"/>
          <a:r>
            <a:rPr lang="ru-RU" sz="1800" b="1" i="0" baseline="0" dirty="0" smtClean="0"/>
            <a:t>в приеме заявлений педагогических работников , </a:t>
          </a:r>
        </a:p>
        <a:p>
          <a:pPr algn="l" rtl="0"/>
          <a:r>
            <a:rPr lang="ru-RU" sz="1800" b="1" i="0" baseline="0" dirty="0" smtClean="0"/>
            <a:t>желающих аттестоваться на первую или высшую категории;</a:t>
          </a:r>
          <a:endParaRPr lang="ru-RU" sz="1800" b="1" dirty="0"/>
        </a:p>
      </dgm:t>
    </dgm:pt>
    <dgm:pt modelId="{726EB6F2-7370-4EE4-AA28-70899286CFF2}" type="parTrans" cxnId="{5C7191BF-8877-4B32-A35E-53D00362CC23}">
      <dgm:prSet/>
      <dgm:spPr/>
      <dgm:t>
        <a:bodyPr/>
        <a:lstStyle/>
        <a:p>
          <a:endParaRPr lang="ru-RU"/>
        </a:p>
      </dgm:t>
    </dgm:pt>
    <dgm:pt modelId="{58C3241B-6FF6-41F2-870B-08BF002F6D11}" type="sibTrans" cxnId="{5C7191BF-8877-4B32-A35E-53D00362CC23}">
      <dgm:prSet/>
      <dgm:spPr/>
      <dgm:t>
        <a:bodyPr/>
        <a:lstStyle/>
        <a:p>
          <a:endParaRPr lang="ru-RU"/>
        </a:p>
      </dgm:t>
    </dgm:pt>
    <dgm:pt modelId="{1F1AEFF2-4D86-4C15-84E8-4404AE8ECDEF}">
      <dgm:prSet custT="1"/>
      <dgm:spPr>
        <a:solidFill>
          <a:srgbClr val="000099"/>
        </a:solidFill>
      </dgm:spPr>
      <dgm:t>
        <a:bodyPr/>
        <a:lstStyle/>
        <a:p>
          <a:pPr algn="l" rtl="0"/>
          <a:r>
            <a:rPr lang="ru-RU" sz="1800" b="1" i="0" baseline="0" dirty="0" smtClean="0"/>
            <a:t>в организации внешней экспертизы профессиональных результатов  педагогических работников, заявившихся на аттестацию на первую или высшую категории; </a:t>
          </a:r>
          <a:endParaRPr lang="ru-RU" sz="1800" b="1" dirty="0"/>
        </a:p>
      </dgm:t>
    </dgm:pt>
    <dgm:pt modelId="{3B5BA63F-2014-4A3D-B6F3-F44D2C682CCB}" type="parTrans" cxnId="{A0677CB1-9319-4B8D-9CCC-08CB70CAAD5E}">
      <dgm:prSet/>
      <dgm:spPr/>
      <dgm:t>
        <a:bodyPr/>
        <a:lstStyle/>
        <a:p>
          <a:endParaRPr lang="ru-RU"/>
        </a:p>
      </dgm:t>
    </dgm:pt>
    <dgm:pt modelId="{5DF086B7-D9CF-4B42-935A-7E71A8C92F98}" type="sibTrans" cxnId="{A0677CB1-9319-4B8D-9CCC-08CB70CAAD5E}">
      <dgm:prSet/>
      <dgm:spPr/>
      <dgm:t>
        <a:bodyPr/>
        <a:lstStyle/>
        <a:p>
          <a:endParaRPr lang="ru-RU"/>
        </a:p>
      </dgm:t>
    </dgm:pt>
    <dgm:pt modelId="{4A54FB1E-C429-4725-A635-486BF3F6771C}">
      <dgm:prSet custT="1"/>
      <dgm:spPr>
        <a:solidFill>
          <a:srgbClr val="000099"/>
        </a:solidFill>
      </dgm:spPr>
      <dgm:t>
        <a:bodyPr/>
        <a:lstStyle/>
        <a:p>
          <a:pPr algn="l" rtl="0"/>
          <a:r>
            <a:rPr lang="ru-RU" sz="1600" b="1" i="0" baseline="0" dirty="0" smtClean="0"/>
            <a:t> </a:t>
          </a:r>
          <a:r>
            <a:rPr lang="ru-RU" sz="1800" b="1" i="0" baseline="0" dirty="0" smtClean="0"/>
            <a:t>в подготовке предложений о соответствии или несоответствии указанных работников  заявленной квалификационной категории; </a:t>
          </a:r>
          <a:endParaRPr lang="ru-RU" sz="1800" b="1" dirty="0"/>
        </a:p>
      </dgm:t>
    </dgm:pt>
    <dgm:pt modelId="{A69037FE-1853-4ABD-AF5E-059489F5AB9D}" type="parTrans" cxnId="{9841D418-340B-408C-9CC8-337B428F7D68}">
      <dgm:prSet/>
      <dgm:spPr/>
      <dgm:t>
        <a:bodyPr/>
        <a:lstStyle/>
        <a:p>
          <a:endParaRPr lang="ru-RU"/>
        </a:p>
      </dgm:t>
    </dgm:pt>
    <dgm:pt modelId="{C8932607-076F-4DB6-A168-C46A816E0D34}" type="sibTrans" cxnId="{9841D418-340B-408C-9CC8-337B428F7D68}">
      <dgm:prSet/>
      <dgm:spPr/>
      <dgm:t>
        <a:bodyPr/>
        <a:lstStyle/>
        <a:p>
          <a:endParaRPr lang="ru-RU"/>
        </a:p>
      </dgm:t>
    </dgm:pt>
    <dgm:pt modelId="{6EB11965-BB11-408C-9EFB-B9C8674BBCC5}">
      <dgm:prSet custT="1"/>
      <dgm:spPr>
        <a:solidFill>
          <a:srgbClr val="000099"/>
        </a:solidFill>
      </dgm:spPr>
      <dgm:t>
        <a:bodyPr/>
        <a:lstStyle/>
        <a:p>
          <a:pPr algn="l" rtl="0"/>
          <a:r>
            <a:rPr lang="ru-RU" sz="2100" b="0" i="0" baseline="0" dirty="0" smtClean="0"/>
            <a:t> </a:t>
          </a:r>
          <a:r>
            <a:rPr lang="ru-RU" sz="1600" b="1" i="0" baseline="0" dirty="0" smtClean="0"/>
            <a:t>в оформлении  личных дел  педагогических работников  по итогом аттестации</a:t>
          </a:r>
          <a:endParaRPr lang="ru-RU" sz="1600" b="1" dirty="0"/>
        </a:p>
      </dgm:t>
    </dgm:pt>
    <dgm:pt modelId="{84F0A0B8-4535-423F-951D-0ECEF1CF90CB}" type="parTrans" cxnId="{08AFD8E0-FECA-46FB-8C15-2C60A272B360}">
      <dgm:prSet/>
      <dgm:spPr/>
      <dgm:t>
        <a:bodyPr/>
        <a:lstStyle/>
        <a:p>
          <a:endParaRPr lang="ru-RU"/>
        </a:p>
      </dgm:t>
    </dgm:pt>
    <dgm:pt modelId="{FE5F8092-1FBE-46B2-B7E5-43ADB8109CE5}" type="sibTrans" cxnId="{08AFD8E0-FECA-46FB-8C15-2C60A272B360}">
      <dgm:prSet/>
      <dgm:spPr/>
      <dgm:t>
        <a:bodyPr/>
        <a:lstStyle/>
        <a:p>
          <a:endParaRPr lang="ru-RU"/>
        </a:p>
      </dgm:t>
    </dgm:pt>
    <dgm:pt modelId="{2BBF4A29-BC5B-49A0-9035-54F753D0220B}">
      <dgm:prSet custT="1"/>
      <dgm:spPr>
        <a:solidFill>
          <a:srgbClr val="000099"/>
        </a:solidFill>
      </dgm:spPr>
      <dgm:t>
        <a:bodyPr/>
        <a:lstStyle/>
        <a:p>
          <a:pPr algn="l" rtl="0"/>
          <a:r>
            <a:rPr lang="ru-RU" sz="1800" b="1" i="0" baseline="0" dirty="0" smtClean="0"/>
            <a:t>в обеспечении выполнения рекомендаций аттестационной комиссии Министерства педагогическими работниками</a:t>
          </a:r>
          <a:r>
            <a:rPr lang="ru-RU" sz="1800" b="0" i="0" baseline="0" dirty="0" smtClean="0"/>
            <a:t>.</a:t>
          </a:r>
          <a:endParaRPr lang="ru-RU" sz="1800" dirty="0"/>
        </a:p>
      </dgm:t>
    </dgm:pt>
    <dgm:pt modelId="{7EEF16F7-7726-487E-95B2-38F4A7E9D3C0}" type="parTrans" cxnId="{FE66F44C-2F0A-4148-A42F-5E8800DE0DAD}">
      <dgm:prSet/>
      <dgm:spPr/>
      <dgm:t>
        <a:bodyPr/>
        <a:lstStyle/>
        <a:p>
          <a:endParaRPr lang="ru-RU"/>
        </a:p>
      </dgm:t>
    </dgm:pt>
    <dgm:pt modelId="{365F0C8C-6FF2-4C0F-89C4-57AFF7F7EFD0}" type="sibTrans" cxnId="{FE66F44C-2F0A-4148-A42F-5E8800DE0DAD}">
      <dgm:prSet/>
      <dgm:spPr/>
      <dgm:t>
        <a:bodyPr/>
        <a:lstStyle/>
        <a:p>
          <a:endParaRPr lang="ru-RU"/>
        </a:p>
      </dgm:t>
    </dgm:pt>
    <dgm:pt modelId="{94B7BE02-182A-4B2F-B2AE-27BE77A4C464}" type="pres">
      <dgm:prSet presAssocID="{314A6ACA-0CC6-4896-B146-7DBC4078556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46A84B7-D4B4-469A-AE5A-06EB617F4401}" type="pres">
      <dgm:prSet presAssocID="{A13D6B70-C063-4017-AF16-5AF8BAD79E3A}" presName="horFlow" presStyleCnt="0"/>
      <dgm:spPr/>
    </dgm:pt>
    <dgm:pt modelId="{A044EE1A-3521-439F-AB5A-395B8E654716}" type="pres">
      <dgm:prSet presAssocID="{A13D6B70-C063-4017-AF16-5AF8BAD79E3A}" presName="bigChev" presStyleLbl="node1" presStyleIdx="0" presStyleCnt="5" custScaleX="497691" custLinFactNeighborX="0" custLinFactNeighborY="-18184"/>
      <dgm:spPr/>
      <dgm:t>
        <a:bodyPr/>
        <a:lstStyle/>
        <a:p>
          <a:endParaRPr lang="ru-RU"/>
        </a:p>
      </dgm:t>
    </dgm:pt>
    <dgm:pt modelId="{4FEEA7A6-4D49-41C6-B96B-3CE79313830D}" type="pres">
      <dgm:prSet presAssocID="{A13D6B70-C063-4017-AF16-5AF8BAD79E3A}" presName="vSp" presStyleCnt="0"/>
      <dgm:spPr/>
    </dgm:pt>
    <dgm:pt modelId="{AEA352BC-A9E1-4141-85C2-4017B976E257}" type="pres">
      <dgm:prSet presAssocID="{1F1AEFF2-4D86-4C15-84E8-4404AE8ECDEF}" presName="horFlow" presStyleCnt="0"/>
      <dgm:spPr/>
    </dgm:pt>
    <dgm:pt modelId="{5F07FC14-11E2-48EB-8ADF-2B4789E4E3CE}" type="pres">
      <dgm:prSet presAssocID="{1F1AEFF2-4D86-4C15-84E8-4404AE8ECDEF}" presName="bigChev" presStyleLbl="node1" presStyleIdx="1" presStyleCnt="5" custScaleX="497691" custScaleY="128717"/>
      <dgm:spPr/>
      <dgm:t>
        <a:bodyPr/>
        <a:lstStyle/>
        <a:p>
          <a:endParaRPr lang="ru-RU"/>
        </a:p>
      </dgm:t>
    </dgm:pt>
    <dgm:pt modelId="{E09EAEBD-C3DA-4F11-A8B2-F0578D847BFC}" type="pres">
      <dgm:prSet presAssocID="{1F1AEFF2-4D86-4C15-84E8-4404AE8ECDEF}" presName="vSp" presStyleCnt="0"/>
      <dgm:spPr/>
    </dgm:pt>
    <dgm:pt modelId="{7DF3294A-9470-4620-8F21-0B5A197F2334}" type="pres">
      <dgm:prSet presAssocID="{4A54FB1E-C429-4725-A635-486BF3F6771C}" presName="horFlow" presStyleCnt="0"/>
      <dgm:spPr/>
    </dgm:pt>
    <dgm:pt modelId="{C0273F7F-04A1-4929-8BCC-6CB7EA6C0D95}" type="pres">
      <dgm:prSet presAssocID="{4A54FB1E-C429-4725-A635-486BF3F6771C}" presName="bigChev" presStyleLbl="node1" presStyleIdx="2" presStyleCnt="5" custScaleX="497691" custScaleY="128717" custLinFactNeighborX="0" custLinFactNeighborY="1249"/>
      <dgm:spPr/>
      <dgm:t>
        <a:bodyPr/>
        <a:lstStyle/>
        <a:p>
          <a:endParaRPr lang="ru-RU"/>
        </a:p>
      </dgm:t>
    </dgm:pt>
    <dgm:pt modelId="{8B0FFDD7-E3E9-4D5D-9FC3-141CD59E69F8}" type="pres">
      <dgm:prSet presAssocID="{4A54FB1E-C429-4725-A635-486BF3F6771C}" presName="vSp" presStyleCnt="0"/>
      <dgm:spPr/>
    </dgm:pt>
    <dgm:pt modelId="{63ED4B10-3FDE-497B-8045-6F96047BF597}" type="pres">
      <dgm:prSet presAssocID="{6EB11965-BB11-408C-9EFB-B9C8674BBCC5}" presName="horFlow" presStyleCnt="0"/>
      <dgm:spPr/>
    </dgm:pt>
    <dgm:pt modelId="{348DE40D-7F08-4143-922F-4F9CF6E413FB}" type="pres">
      <dgm:prSet presAssocID="{6EB11965-BB11-408C-9EFB-B9C8674BBCC5}" presName="bigChev" presStyleLbl="node1" presStyleIdx="3" presStyleCnt="5" custScaleX="497691" custLinFactNeighborX="0" custLinFactNeighborY="16857"/>
      <dgm:spPr/>
      <dgm:t>
        <a:bodyPr/>
        <a:lstStyle/>
        <a:p>
          <a:endParaRPr lang="ru-RU"/>
        </a:p>
      </dgm:t>
    </dgm:pt>
    <dgm:pt modelId="{C72E13A8-F55D-4373-8219-BD938104E8CA}" type="pres">
      <dgm:prSet presAssocID="{6EB11965-BB11-408C-9EFB-B9C8674BBCC5}" presName="vSp" presStyleCnt="0"/>
      <dgm:spPr/>
    </dgm:pt>
    <dgm:pt modelId="{03F693ED-A3D7-4462-8756-CA313C4E8624}" type="pres">
      <dgm:prSet presAssocID="{2BBF4A29-BC5B-49A0-9035-54F753D0220B}" presName="horFlow" presStyleCnt="0"/>
      <dgm:spPr/>
    </dgm:pt>
    <dgm:pt modelId="{57897671-BD73-452D-9341-68E5AA7FF8E0}" type="pres">
      <dgm:prSet presAssocID="{2BBF4A29-BC5B-49A0-9035-54F753D0220B}" presName="bigChev" presStyleLbl="node1" presStyleIdx="4" presStyleCnt="5" custScaleX="497691" custScaleY="133869" custLinFactNeighborX="-4713" custLinFactNeighborY="32464"/>
      <dgm:spPr/>
      <dgm:t>
        <a:bodyPr/>
        <a:lstStyle/>
        <a:p>
          <a:endParaRPr lang="ru-RU"/>
        </a:p>
      </dgm:t>
    </dgm:pt>
  </dgm:ptLst>
  <dgm:cxnLst>
    <dgm:cxn modelId="{A0677CB1-9319-4B8D-9CCC-08CB70CAAD5E}" srcId="{314A6ACA-0CC6-4896-B146-7DBC40785563}" destId="{1F1AEFF2-4D86-4C15-84E8-4404AE8ECDEF}" srcOrd="1" destOrd="0" parTransId="{3B5BA63F-2014-4A3D-B6F3-F44D2C682CCB}" sibTransId="{5DF086B7-D9CF-4B42-935A-7E71A8C92F98}"/>
    <dgm:cxn modelId="{79497FE5-CAF4-4C2C-811A-30DB2883F5D9}" type="presOf" srcId="{2BBF4A29-BC5B-49A0-9035-54F753D0220B}" destId="{57897671-BD73-452D-9341-68E5AA7FF8E0}" srcOrd="0" destOrd="0" presId="urn:microsoft.com/office/officeart/2005/8/layout/lProcess3"/>
    <dgm:cxn modelId="{545EB086-3DCE-42AD-A284-EEE8D654E0DA}" type="presOf" srcId="{A13D6B70-C063-4017-AF16-5AF8BAD79E3A}" destId="{A044EE1A-3521-439F-AB5A-395B8E654716}" srcOrd="0" destOrd="0" presId="urn:microsoft.com/office/officeart/2005/8/layout/lProcess3"/>
    <dgm:cxn modelId="{FE66F44C-2F0A-4148-A42F-5E8800DE0DAD}" srcId="{314A6ACA-0CC6-4896-B146-7DBC40785563}" destId="{2BBF4A29-BC5B-49A0-9035-54F753D0220B}" srcOrd="4" destOrd="0" parTransId="{7EEF16F7-7726-487E-95B2-38F4A7E9D3C0}" sibTransId="{365F0C8C-6FF2-4C0F-89C4-57AFF7F7EFD0}"/>
    <dgm:cxn modelId="{5F791E6A-9AC1-497E-BBD5-D4960A515B03}" type="presOf" srcId="{4A54FB1E-C429-4725-A635-486BF3F6771C}" destId="{C0273F7F-04A1-4929-8BCC-6CB7EA6C0D95}" srcOrd="0" destOrd="0" presId="urn:microsoft.com/office/officeart/2005/8/layout/lProcess3"/>
    <dgm:cxn modelId="{5C7191BF-8877-4B32-A35E-53D00362CC23}" srcId="{314A6ACA-0CC6-4896-B146-7DBC40785563}" destId="{A13D6B70-C063-4017-AF16-5AF8BAD79E3A}" srcOrd="0" destOrd="0" parTransId="{726EB6F2-7370-4EE4-AA28-70899286CFF2}" sibTransId="{58C3241B-6FF6-41F2-870B-08BF002F6D11}"/>
    <dgm:cxn modelId="{A90B9507-A172-4371-BE31-D775DDD03BAC}" type="presOf" srcId="{1F1AEFF2-4D86-4C15-84E8-4404AE8ECDEF}" destId="{5F07FC14-11E2-48EB-8ADF-2B4789E4E3CE}" srcOrd="0" destOrd="0" presId="urn:microsoft.com/office/officeart/2005/8/layout/lProcess3"/>
    <dgm:cxn modelId="{9841D418-340B-408C-9CC8-337B428F7D68}" srcId="{314A6ACA-0CC6-4896-B146-7DBC40785563}" destId="{4A54FB1E-C429-4725-A635-486BF3F6771C}" srcOrd="2" destOrd="0" parTransId="{A69037FE-1853-4ABD-AF5E-059489F5AB9D}" sibTransId="{C8932607-076F-4DB6-A168-C46A816E0D34}"/>
    <dgm:cxn modelId="{214292FD-BCD5-4C67-96E7-8A699C548783}" type="presOf" srcId="{6EB11965-BB11-408C-9EFB-B9C8674BBCC5}" destId="{348DE40D-7F08-4143-922F-4F9CF6E413FB}" srcOrd="0" destOrd="0" presId="urn:microsoft.com/office/officeart/2005/8/layout/lProcess3"/>
    <dgm:cxn modelId="{D6993D0F-8CE6-4DBD-8304-3796BF059B2D}" type="presOf" srcId="{314A6ACA-0CC6-4896-B146-7DBC40785563}" destId="{94B7BE02-182A-4B2F-B2AE-27BE77A4C464}" srcOrd="0" destOrd="0" presId="urn:microsoft.com/office/officeart/2005/8/layout/lProcess3"/>
    <dgm:cxn modelId="{08AFD8E0-FECA-46FB-8C15-2C60A272B360}" srcId="{314A6ACA-0CC6-4896-B146-7DBC40785563}" destId="{6EB11965-BB11-408C-9EFB-B9C8674BBCC5}" srcOrd="3" destOrd="0" parTransId="{84F0A0B8-4535-423F-951D-0ECEF1CF90CB}" sibTransId="{FE5F8092-1FBE-46B2-B7E5-43ADB8109CE5}"/>
    <dgm:cxn modelId="{0512ED1B-CC1A-413D-9D05-8E50700CA63D}" type="presParOf" srcId="{94B7BE02-182A-4B2F-B2AE-27BE77A4C464}" destId="{246A84B7-D4B4-469A-AE5A-06EB617F4401}" srcOrd="0" destOrd="0" presId="urn:microsoft.com/office/officeart/2005/8/layout/lProcess3"/>
    <dgm:cxn modelId="{98DA20D5-AB59-4044-9897-42890675337A}" type="presParOf" srcId="{246A84B7-D4B4-469A-AE5A-06EB617F4401}" destId="{A044EE1A-3521-439F-AB5A-395B8E654716}" srcOrd="0" destOrd="0" presId="urn:microsoft.com/office/officeart/2005/8/layout/lProcess3"/>
    <dgm:cxn modelId="{F60CFF32-9A89-4C3D-B3C8-4E4ED27A7458}" type="presParOf" srcId="{94B7BE02-182A-4B2F-B2AE-27BE77A4C464}" destId="{4FEEA7A6-4D49-41C6-B96B-3CE79313830D}" srcOrd="1" destOrd="0" presId="urn:microsoft.com/office/officeart/2005/8/layout/lProcess3"/>
    <dgm:cxn modelId="{896E3021-57B5-4725-A471-9048395C532D}" type="presParOf" srcId="{94B7BE02-182A-4B2F-B2AE-27BE77A4C464}" destId="{AEA352BC-A9E1-4141-85C2-4017B976E257}" srcOrd="2" destOrd="0" presId="urn:microsoft.com/office/officeart/2005/8/layout/lProcess3"/>
    <dgm:cxn modelId="{3983DE79-46B7-48B6-ACE5-CB6DE6ABC9B9}" type="presParOf" srcId="{AEA352BC-A9E1-4141-85C2-4017B976E257}" destId="{5F07FC14-11E2-48EB-8ADF-2B4789E4E3CE}" srcOrd="0" destOrd="0" presId="urn:microsoft.com/office/officeart/2005/8/layout/lProcess3"/>
    <dgm:cxn modelId="{0519E355-4A74-4749-B04E-330A6CDF89F3}" type="presParOf" srcId="{94B7BE02-182A-4B2F-B2AE-27BE77A4C464}" destId="{E09EAEBD-C3DA-4F11-A8B2-F0578D847BFC}" srcOrd="3" destOrd="0" presId="urn:microsoft.com/office/officeart/2005/8/layout/lProcess3"/>
    <dgm:cxn modelId="{B519E539-2638-41B9-A4DE-3F8541D20341}" type="presParOf" srcId="{94B7BE02-182A-4B2F-B2AE-27BE77A4C464}" destId="{7DF3294A-9470-4620-8F21-0B5A197F2334}" srcOrd="4" destOrd="0" presId="urn:microsoft.com/office/officeart/2005/8/layout/lProcess3"/>
    <dgm:cxn modelId="{A78732A0-8804-4C2B-BF39-68C6C361082D}" type="presParOf" srcId="{7DF3294A-9470-4620-8F21-0B5A197F2334}" destId="{C0273F7F-04A1-4929-8BCC-6CB7EA6C0D95}" srcOrd="0" destOrd="0" presId="urn:microsoft.com/office/officeart/2005/8/layout/lProcess3"/>
    <dgm:cxn modelId="{EEA411E8-AC9C-4F35-829C-32007F4A4877}" type="presParOf" srcId="{94B7BE02-182A-4B2F-B2AE-27BE77A4C464}" destId="{8B0FFDD7-E3E9-4D5D-9FC3-141CD59E69F8}" srcOrd="5" destOrd="0" presId="urn:microsoft.com/office/officeart/2005/8/layout/lProcess3"/>
    <dgm:cxn modelId="{95A9C186-7C5A-4D78-93F2-862259C5DF3C}" type="presParOf" srcId="{94B7BE02-182A-4B2F-B2AE-27BE77A4C464}" destId="{63ED4B10-3FDE-497B-8045-6F96047BF597}" srcOrd="6" destOrd="0" presId="urn:microsoft.com/office/officeart/2005/8/layout/lProcess3"/>
    <dgm:cxn modelId="{B36586D3-33B3-460C-BEC8-54B97C7ECEEB}" type="presParOf" srcId="{63ED4B10-3FDE-497B-8045-6F96047BF597}" destId="{348DE40D-7F08-4143-922F-4F9CF6E413FB}" srcOrd="0" destOrd="0" presId="urn:microsoft.com/office/officeart/2005/8/layout/lProcess3"/>
    <dgm:cxn modelId="{B07C029F-3457-4D8C-8CD4-6E1AC9341D7B}" type="presParOf" srcId="{94B7BE02-182A-4B2F-B2AE-27BE77A4C464}" destId="{C72E13A8-F55D-4373-8219-BD938104E8CA}" srcOrd="7" destOrd="0" presId="urn:microsoft.com/office/officeart/2005/8/layout/lProcess3"/>
    <dgm:cxn modelId="{40AF226C-0AE4-43D2-9186-C787A0DD6A48}" type="presParOf" srcId="{94B7BE02-182A-4B2F-B2AE-27BE77A4C464}" destId="{03F693ED-A3D7-4462-8756-CA313C4E8624}" srcOrd="8" destOrd="0" presId="urn:microsoft.com/office/officeart/2005/8/layout/lProcess3"/>
    <dgm:cxn modelId="{36F4D793-0948-46A4-BE48-6424B980F997}" type="presParOf" srcId="{03F693ED-A3D7-4462-8756-CA313C4E8624}" destId="{57897671-BD73-452D-9341-68E5AA7FF8E0}" srcOrd="0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550112-22B4-498B-AEE3-A083B8E02D0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5DEF940-B5B7-4450-B4BE-577BE508022C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автоматически, поэтому  нужно быть внимательным при  составлении состава экспертов.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Время - до 4 октября</a:t>
          </a:r>
          <a:endParaRPr lang="ru-RU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713F65-3FE0-4C17-AA46-66736E31CE9F}" type="parTrans" cxnId="{BCAE5910-E8C6-4D09-BD4D-758A52E78AA7}">
      <dgm:prSet/>
      <dgm:spPr/>
      <dgm:t>
        <a:bodyPr/>
        <a:lstStyle/>
        <a:p>
          <a:endParaRPr lang="ru-RU"/>
        </a:p>
      </dgm:t>
    </dgm:pt>
    <dgm:pt modelId="{1C808955-79B1-44BF-9211-CF8465508783}" type="sibTrans" cxnId="{BCAE5910-E8C6-4D09-BD4D-758A52E78AA7}">
      <dgm:prSet/>
      <dgm:spPr/>
      <dgm:t>
        <a:bodyPr/>
        <a:lstStyle/>
        <a:p>
          <a:endParaRPr lang="ru-RU"/>
        </a:p>
      </dgm:t>
    </dgm:pt>
    <dgm:pt modelId="{51BB8718-552E-4C8C-9058-9CE415314751}">
      <dgm:prSet phldrT="[Текст]" custT="1"/>
      <dgm:spPr/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Внешние эксперты проводят экспертизу аттестуемых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своего</a:t>
          </a:r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района.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Важны все направления</a:t>
          </a:r>
          <a:endParaRPr lang="ru-RU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ED0FE7-4461-44EB-A636-A533B00DF944}" type="parTrans" cxnId="{BFA22896-8DC4-430C-A66F-032EFC2BEB93}">
      <dgm:prSet/>
      <dgm:spPr/>
      <dgm:t>
        <a:bodyPr/>
        <a:lstStyle/>
        <a:p>
          <a:endParaRPr lang="ru-RU"/>
        </a:p>
      </dgm:t>
    </dgm:pt>
    <dgm:pt modelId="{F61067FA-A4C7-4138-A068-21ED5EC8FFCD}" type="sibTrans" cxnId="{BFA22896-8DC4-430C-A66F-032EFC2BEB93}">
      <dgm:prSet/>
      <dgm:spPr/>
      <dgm:t>
        <a:bodyPr/>
        <a:lstStyle/>
        <a:p>
          <a:endParaRPr lang="ru-RU"/>
        </a:p>
      </dgm:t>
    </dgm:pt>
    <dgm:pt modelId="{C23B00DD-C88D-414C-A775-27C4C323C38D}">
      <dgm:prSet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Внешние эксперты 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значение); прикрепляют экспертный лист; экспертное заключение, добавив свое мнение как внешнего эксперта. 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Проведите инструктаж!</a:t>
          </a:r>
        </a:p>
      </dgm:t>
    </dgm:pt>
    <dgm:pt modelId="{9A7825C3-1C13-4308-97AA-849E5938286F}" type="parTrans" cxnId="{4FB90E50-4CDC-42B8-9BB3-31CCFBAC623F}">
      <dgm:prSet/>
      <dgm:spPr/>
      <dgm:t>
        <a:bodyPr/>
        <a:lstStyle/>
        <a:p>
          <a:endParaRPr lang="ru-RU"/>
        </a:p>
      </dgm:t>
    </dgm:pt>
    <dgm:pt modelId="{67D2CCC8-ED8B-4585-9822-0C544605D8DF}" type="sibTrans" cxnId="{4FB90E50-4CDC-42B8-9BB3-31CCFBAC623F}">
      <dgm:prSet/>
      <dgm:spPr/>
      <dgm:t>
        <a:bodyPr/>
        <a:lstStyle/>
        <a:p>
          <a:endParaRPr lang="ru-RU"/>
        </a:p>
      </dgm:t>
    </dgm:pt>
    <dgm:pt modelId="{5991B5D4-8CCF-49F1-BA14-8D156730C9C0}" type="pres">
      <dgm:prSet presAssocID="{BC550112-22B4-498B-AEE3-A083B8E02D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07C0B-7934-4BB9-A7DB-F4B155C5C8F0}" type="pres">
      <dgm:prSet presAssocID="{A5DEF940-B5B7-4450-B4BE-577BE508022C}" presName="parentLin" presStyleCnt="0"/>
      <dgm:spPr/>
    </dgm:pt>
    <dgm:pt modelId="{646FDCCB-FD77-46A8-9AC3-E9E88F1DC5FF}" type="pres">
      <dgm:prSet presAssocID="{A5DEF940-B5B7-4450-B4BE-577BE508022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41E83E-97A4-44FD-8D70-EB6E6A816EAF}" type="pres">
      <dgm:prSet presAssocID="{A5DEF940-B5B7-4450-B4BE-577BE508022C}" presName="parentText" presStyleLbl="node1" presStyleIdx="0" presStyleCnt="3" custScaleX="130965" custScaleY="1228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387B33-652A-4FD8-8376-7896ED49713C}" type="pres">
      <dgm:prSet presAssocID="{A5DEF940-B5B7-4450-B4BE-577BE508022C}" presName="negativeSpace" presStyleCnt="0"/>
      <dgm:spPr/>
    </dgm:pt>
    <dgm:pt modelId="{24958868-248C-4E64-8ECA-5BA86EB43573}" type="pres">
      <dgm:prSet presAssocID="{A5DEF940-B5B7-4450-B4BE-577BE508022C}" presName="childText" presStyleLbl="conFgAcc1" presStyleIdx="0" presStyleCnt="3" custLinFactY="-38276" custLinFactNeighborX="-1379" custLinFactNeighborY="-100000">
        <dgm:presLayoutVars>
          <dgm:bulletEnabled val="1"/>
        </dgm:presLayoutVars>
      </dgm:prSet>
      <dgm:spPr/>
    </dgm:pt>
    <dgm:pt modelId="{BD1F9C95-A2ED-4BE5-A71C-73CF71CE7B5D}" type="pres">
      <dgm:prSet presAssocID="{1C808955-79B1-44BF-9211-CF8465508783}" presName="spaceBetweenRectangles" presStyleCnt="0"/>
      <dgm:spPr/>
    </dgm:pt>
    <dgm:pt modelId="{34B27BC0-79A0-490D-AF75-CEDCF234643C}" type="pres">
      <dgm:prSet presAssocID="{51BB8718-552E-4C8C-9058-9CE415314751}" presName="parentLin" presStyleCnt="0"/>
      <dgm:spPr/>
    </dgm:pt>
    <dgm:pt modelId="{DB26D037-2EE8-4AAA-BF22-CBF768C95BB5}" type="pres">
      <dgm:prSet presAssocID="{51BB8718-552E-4C8C-9058-9CE41531475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CE2722-E83C-4899-9B0F-65B26296B4E6}" type="pres">
      <dgm:prSet presAssocID="{51BB8718-552E-4C8C-9058-9CE415314751}" presName="parentText" presStyleLbl="node1" presStyleIdx="1" presStyleCnt="3" custScaleX="129360" custScaleY="76048" custLinFactNeighborX="96253" custLinFactNeighborY="52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49235-2B46-4F83-97E0-CBB1D8E2A934}" type="pres">
      <dgm:prSet presAssocID="{51BB8718-552E-4C8C-9058-9CE415314751}" presName="negativeSpace" presStyleCnt="0"/>
      <dgm:spPr/>
    </dgm:pt>
    <dgm:pt modelId="{CFB02F0A-5E83-4CAD-A3E5-C3D3367E13AC}" type="pres">
      <dgm:prSet presAssocID="{51BB8718-552E-4C8C-9058-9CE415314751}" presName="childText" presStyleLbl="conFgAcc1" presStyleIdx="1" presStyleCnt="3">
        <dgm:presLayoutVars>
          <dgm:bulletEnabled val="1"/>
        </dgm:presLayoutVars>
      </dgm:prSet>
      <dgm:spPr/>
    </dgm:pt>
    <dgm:pt modelId="{A7BAF202-FB51-4A38-893C-DC279A16A6C3}" type="pres">
      <dgm:prSet presAssocID="{F61067FA-A4C7-4138-A068-21ED5EC8FFCD}" presName="spaceBetweenRectangles" presStyleCnt="0"/>
      <dgm:spPr/>
    </dgm:pt>
    <dgm:pt modelId="{DF68EB46-E201-4245-A434-CC5E9AD22EF7}" type="pres">
      <dgm:prSet presAssocID="{C23B00DD-C88D-414C-A775-27C4C323C38D}" presName="parentLin" presStyleCnt="0"/>
      <dgm:spPr/>
    </dgm:pt>
    <dgm:pt modelId="{88927F28-41A4-490F-B3AA-75C4751A6FE3}" type="pres">
      <dgm:prSet presAssocID="{C23B00DD-C88D-414C-A775-27C4C323C38D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5467EE-1CBD-4B5D-A080-77B43508475D}" type="pres">
      <dgm:prSet presAssocID="{C23B00DD-C88D-414C-A775-27C4C323C38D}" presName="parentText" presStyleLbl="node1" presStyleIdx="2" presStyleCnt="3" custScaleX="140393" custScaleY="185507" custLinFactX="9360" custLinFactNeighborX="100000" custLinFactNeighborY="487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5C8C5-8013-46F9-B93D-5F8AA841A299}" type="pres">
      <dgm:prSet presAssocID="{C23B00DD-C88D-414C-A775-27C4C323C38D}" presName="negativeSpace" presStyleCnt="0"/>
      <dgm:spPr/>
    </dgm:pt>
    <dgm:pt modelId="{B7282C66-F611-48D5-B20E-E5D45FF4FF40}" type="pres">
      <dgm:prSet presAssocID="{C23B00DD-C88D-414C-A775-27C4C323C38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76C6C49-3507-4C8E-9463-11DB1A945C3C}" type="presOf" srcId="{A5DEF940-B5B7-4450-B4BE-577BE508022C}" destId="{646FDCCB-FD77-46A8-9AC3-E9E88F1DC5FF}" srcOrd="0" destOrd="0" presId="urn:microsoft.com/office/officeart/2005/8/layout/list1"/>
    <dgm:cxn modelId="{AC8798E4-602B-435E-8CAB-024BF5E824DD}" type="presOf" srcId="{BC550112-22B4-498B-AEE3-A083B8E02D06}" destId="{5991B5D4-8CCF-49F1-BA14-8D156730C9C0}" srcOrd="0" destOrd="0" presId="urn:microsoft.com/office/officeart/2005/8/layout/list1"/>
    <dgm:cxn modelId="{BFA22896-8DC4-430C-A66F-032EFC2BEB93}" srcId="{BC550112-22B4-498B-AEE3-A083B8E02D06}" destId="{51BB8718-552E-4C8C-9058-9CE415314751}" srcOrd="1" destOrd="0" parTransId="{EEED0FE7-4461-44EB-A636-A533B00DF944}" sibTransId="{F61067FA-A4C7-4138-A068-21ED5EC8FFCD}"/>
    <dgm:cxn modelId="{6A382320-F983-40AD-B6A4-2055E07BE211}" type="presOf" srcId="{51BB8718-552E-4C8C-9058-9CE415314751}" destId="{DB26D037-2EE8-4AAA-BF22-CBF768C95BB5}" srcOrd="0" destOrd="0" presId="urn:microsoft.com/office/officeart/2005/8/layout/list1"/>
    <dgm:cxn modelId="{CDEFA88F-B108-4151-815C-30710F3C2597}" type="presOf" srcId="{51BB8718-552E-4C8C-9058-9CE415314751}" destId="{CDCE2722-E83C-4899-9B0F-65B26296B4E6}" srcOrd="1" destOrd="0" presId="urn:microsoft.com/office/officeart/2005/8/layout/list1"/>
    <dgm:cxn modelId="{4FB90E50-4CDC-42B8-9BB3-31CCFBAC623F}" srcId="{BC550112-22B4-498B-AEE3-A083B8E02D06}" destId="{C23B00DD-C88D-414C-A775-27C4C323C38D}" srcOrd="2" destOrd="0" parTransId="{9A7825C3-1C13-4308-97AA-849E5938286F}" sibTransId="{67D2CCC8-ED8B-4585-9822-0C544605D8DF}"/>
    <dgm:cxn modelId="{5008BC51-1E47-49DC-9873-AB182B9B3DA6}" type="presOf" srcId="{A5DEF940-B5B7-4450-B4BE-577BE508022C}" destId="{D341E83E-97A4-44FD-8D70-EB6E6A816EAF}" srcOrd="1" destOrd="0" presId="urn:microsoft.com/office/officeart/2005/8/layout/list1"/>
    <dgm:cxn modelId="{C86899E6-0675-4578-B520-7AD531C32ADA}" type="presOf" srcId="{C23B00DD-C88D-414C-A775-27C4C323C38D}" destId="{AF5467EE-1CBD-4B5D-A080-77B43508475D}" srcOrd="1" destOrd="0" presId="urn:microsoft.com/office/officeart/2005/8/layout/list1"/>
    <dgm:cxn modelId="{84A5E5F3-708F-4B7D-8A71-94BD255324FF}" type="presOf" srcId="{C23B00DD-C88D-414C-A775-27C4C323C38D}" destId="{88927F28-41A4-490F-B3AA-75C4751A6FE3}" srcOrd="0" destOrd="0" presId="urn:microsoft.com/office/officeart/2005/8/layout/list1"/>
    <dgm:cxn modelId="{BCAE5910-E8C6-4D09-BD4D-758A52E78AA7}" srcId="{BC550112-22B4-498B-AEE3-A083B8E02D06}" destId="{A5DEF940-B5B7-4450-B4BE-577BE508022C}" srcOrd="0" destOrd="0" parTransId="{8E713F65-3FE0-4C17-AA46-66736E31CE9F}" sibTransId="{1C808955-79B1-44BF-9211-CF8465508783}"/>
    <dgm:cxn modelId="{C9B44944-A32D-4E36-9CEE-2961A59CD9C0}" type="presParOf" srcId="{5991B5D4-8CCF-49F1-BA14-8D156730C9C0}" destId="{2BF07C0B-7934-4BB9-A7DB-F4B155C5C8F0}" srcOrd="0" destOrd="0" presId="urn:microsoft.com/office/officeart/2005/8/layout/list1"/>
    <dgm:cxn modelId="{DE131D5E-C683-4A4D-BFDD-22D50993EE93}" type="presParOf" srcId="{2BF07C0B-7934-4BB9-A7DB-F4B155C5C8F0}" destId="{646FDCCB-FD77-46A8-9AC3-E9E88F1DC5FF}" srcOrd="0" destOrd="0" presId="urn:microsoft.com/office/officeart/2005/8/layout/list1"/>
    <dgm:cxn modelId="{057BE9F8-E44B-420E-876E-38BC93E318CC}" type="presParOf" srcId="{2BF07C0B-7934-4BB9-A7DB-F4B155C5C8F0}" destId="{D341E83E-97A4-44FD-8D70-EB6E6A816EAF}" srcOrd="1" destOrd="0" presId="urn:microsoft.com/office/officeart/2005/8/layout/list1"/>
    <dgm:cxn modelId="{856AB01A-466A-46CC-9803-F0B4A3DFDD0D}" type="presParOf" srcId="{5991B5D4-8CCF-49F1-BA14-8D156730C9C0}" destId="{83387B33-652A-4FD8-8376-7896ED49713C}" srcOrd="1" destOrd="0" presId="urn:microsoft.com/office/officeart/2005/8/layout/list1"/>
    <dgm:cxn modelId="{65F497C8-DC31-47A4-B4A2-A7991A86860A}" type="presParOf" srcId="{5991B5D4-8CCF-49F1-BA14-8D156730C9C0}" destId="{24958868-248C-4E64-8ECA-5BA86EB43573}" srcOrd="2" destOrd="0" presId="urn:microsoft.com/office/officeart/2005/8/layout/list1"/>
    <dgm:cxn modelId="{7C5397C9-C952-4020-9A6D-D33390AA16B2}" type="presParOf" srcId="{5991B5D4-8CCF-49F1-BA14-8D156730C9C0}" destId="{BD1F9C95-A2ED-4BE5-A71C-73CF71CE7B5D}" srcOrd="3" destOrd="0" presId="urn:microsoft.com/office/officeart/2005/8/layout/list1"/>
    <dgm:cxn modelId="{E68C51AD-6FA6-4B14-98AC-0CAAE6AC583A}" type="presParOf" srcId="{5991B5D4-8CCF-49F1-BA14-8D156730C9C0}" destId="{34B27BC0-79A0-490D-AF75-CEDCF234643C}" srcOrd="4" destOrd="0" presId="urn:microsoft.com/office/officeart/2005/8/layout/list1"/>
    <dgm:cxn modelId="{B7685B52-A93B-431D-A0A8-6AF0E609948D}" type="presParOf" srcId="{34B27BC0-79A0-490D-AF75-CEDCF234643C}" destId="{DB26D037-2EE8-4AAA-BF22-CBF768C95BB5}" srcOrd="0" destOrd="0" presId="urn:microsoft.com/office/officeart/2005/8/layout/list1"/>
    <dgm:cxn modelId="{5BDC4C65-A891-4174-8207-A2889C80C55F}" type="presParOf" srcId="{34B27BC0-79A0-490D-AF75-CEDCF234643C}" destId="{CDCE2722-E83C-4899-9B0F-65B26296B4E6}" srcOrd="1" destOrd="0" presId="urn:microsoft.com/office/officeart/2005/8/layout/list1"/>
    <dgm:cxn modelId="{95131DC3-6D26-41CA-8F9F-7C0DBAEB8A00}" type="presParOf" srcId="{5991B5D4-8CCF-49F1-BA14-8D156730C9C0}" destId="{51D49235-2B46-4F83-97E0-CBB1D8E2A934}" srcOrd="5" destOrd="0" presId="urn:microsoft.com/office/officeart/2005/8/layout/list1"/>
    <dgm:cxn modelId="{83ED29FE-E2A1-4948-98A5-09C0DCF1C195}" type="presParOf" srcId="{5991B5D4-8CCF-49F1-BA14-8D156730C9C0}" destId="{CFB02F0A-5E83-4CAD-A3E5-C3D3367E13AC}" srcOrd="6" destOrd="0" presId="urn:microsoft.com/office/officeart/2005/8/layout/list1"/>
    <dgm:cxn modelId="{8CF0A990-F2A3-4260-9697-1CE017F47D29}" type="presParOf" srcId="{5991B5D4-8CCF-49F1-BA14-8D156730C9C0}" destId="{A7BAF202-FB51-4A38-893C-DC279A16A6C3}" srcOrd="7" destOrd="0" presId="urn:microsoft.com/office/officeart/2005/8/layout/list1"/>
    <dgm:cxn modelId="{7E5C1E4E-0BF6-4A36-8263-569F758CEDE5}" type="presParOf" srcId="{5991B5D4-8CCF-49F1-BA14-8D156730C9C0}" destId="{DF68EB46-E201-4245-A434-CC5E9AD22EF7}" srcOrd="8" destOrd="0" presId="urn:microsoft.com/office/officeart/2005/8/layout/list1"/>
    <dgm:cxn modelId="{8B257A56-A1AF-45A0-9D8A-D090BC3DA768}" type="presParOf" srcId="{DF68EB46-E201-4245-A434-CC5E9AD22EF7}" destId="{88927F28-41A4-490F-B3AA-75C4751A6FE3}" srcOrd="0" destOrd="0" presId="urn:microsoft.com/office/officeart/2005/8/layout/list1"/>
    <dgm:cxn modelId="{6D37FE43-08E5-44C1-9488-8887E77C713F}" type="presParOf" srcId="{DF68EB46-E201-4245-A434-CC5E9AD22EF7}" destId="{AF5467EE-1CBD-4B5D-A080-77B43508475D}" srcOrd="1" destOrd="0" presId="urn:microsoft.com/office/officeart/2005/8/layout/list1"/>
    <dgm:cxn modelId="{9B535C02-3F09-4533-9336-325CB0FD122C}" type="presParOf" srcId="{5991B5D4-8CCF-49F1-BA14-8D156730C9C0}" destId="{6D05C8C5-8013-46F9-B93D-5F8AA841A299}" srcOrd="9" destOrd="0" presId="urn:microsoft.com/office/officeart/2005/8/layout/list1"/>
    <dgm:cxn modelId="{1A4C5FDF-0955-41BE-8D7C-3DDAE5F46498}" type="presParOf" srcId="{5991B5D4-8CCF-49F1-BA14-8D156730C9C0}" destId="{B7282C66-F611-48D5-B20E-E5D45FF4FF40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DD8156-F2B4-4DCD-A691-D8644A235231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97E5143-2714-48B0-8B7F-604645AFD700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НСУР</a:t>
          </a:r>
          <a:endParaRPr lang="ru-RU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76756B-7454-49A7-972D-65D0ADCAA637}" type="parTrans" cxnId="{1D735254-AD70-43AB-B445-7CC63BC472ED}">
      <dgm:prSet/>
      <dgm:spPr/>
      <dgm:t>
        <a:bodyPr/>
        <a:lstStyle/>
        <a:p>
          <a:endParaRPr lang="ru-RU"/>
        </a:p>
      </dgm:t>
    </dgm:pt>
    <dgm:pt modelId="{032DF81D-573C-41A5-B671-90BE9FD4E5FF}" type="sibTrans" cxnId="{1D735254-AD70-43AB-B445-7CC63BC472ED}">
      <dgm:prSet/>
      <dgm:spPr/>
      <dgm:t>
        <a:bodyPr/>
        <a:lstStyle/>
        <a:p>
          <a:endParaRPr lang="ru-RU"/>
        </a:p>
      </dgm:t>
    </dgm:pt>
    <dgm:pt modelId="{CD65BA69-5E32-4ED4-A549-D7F8CADE9C42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Новая модель аттестации (оценка компетентности педагога на основе единых федеральных оценочных материалов (ЕФОМ): предметные, методические, психолого-педагогические, коммуникативные)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ACEB5C-8C0D-46B2-B8EF-BA66D67A4924}" type="parTrans" cxnId="{23C3DF97-1895-4D29-A107-225DAB7A26B0}">
      <dgm:prSet/>
      <dgm:spPr/>
      <dgm:t>
        <a:bodyPr/>
        <a:lstStyle/>
        <a:p>
          <a:endParaRPr lang="ru-RU"/>
        </a:p>
      </dgm:t>
    </dgm:pt>
    <dgm:pt modelId="{5278DBDF-933D-4454-80B2-F057DC4A0A11}" type="sibTrans" cxnId="{23C3DF97-1895-4D29-A107-225DAB7A26B0}">
      <dgm:prSet/>
      <dgm:spPr/>
      <dgm:t>
        <a:bodyPr/>
        <a:lstStyle/>
        <a:p>
          <a:endParaRPr lang="ru-RU"/>
        </a:p>
      </dgm:t>
    </dgm:pt>
    <dgm:pt modelId="{FF4FEEA9-2A80-4BF7-A039-A2D245B11D53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Мотивация, стимулирование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престижа профессии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конкурсы профессионального мастерства, гранты профессионального роста)</a:t>
          </a:r>
        </a:p>
      </dgm:t>
    </dgm:pt>
    <dgm:pt modelId="{99C76BC0-D94E-43B9-967D-F382312C62B7}" type="parTrans" cxnId="{F1156E70-766E-4C27-B637-96EAF9D8B4DC}">
      <dgm:prSet/>
      <dgm:spPr/>
      <dgm:t>
        <a:bodyPr/>
        <a:lstStyle/>
        <a:p>
          <a:endParaRPr lang="ru-RU"/>
        </a:p>
      </dgm:t>
    </dgm:pt>
    <dgm:pt modelId="{99B2D772-4B92-4492-B8E0-59979CB0B6B9}" type="sibTrans" cxnId="{F1156E70-766E-4C27-B637-96EAF9D8B4DC}">
      <dgm:prSet/>
      <dgm:spPr/>
      <dgm:t>
        <a:bodyPr/>
        <a:lstStyle/>
        <a:p>
          <a:endParaRPr lang="ru-RU"/>
        </a:p>
      </dgm:t>
    </dgm:pt>
    <dgm:pt modelId="{ECBE5A85-A628-4267-AE9D-C74D9CEB16DE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Персонифицированное повышение квалификации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 результатам оценки должно быть обеспечено персонифицированное ПК учителя, совершенствование системы ПК)</a:t>
          </a:r>
          <a:endParaRPr lang="ru-RU" sz="16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D869F-DA5B-400D-B597-F8D2F6BE0F36}" type="parTrans" cxnId="{EA607338-5538-4CEB-A483-12AFADFE4E78}">
      <dgm:prSet/>
      <dgm:spPr/>
      <dgm:t>
        <a:bodyPr/>
        <a:lstStyle/>
        <a:p>
          <a:endParaRPr lang="ru-RU"/>
        </a:p>
      </dgm:t>
    </dgm:pt>
    <dgm:pt modelId="{36A25D87-E0B0-4011-AB4C-6411064ED0A2}" type="sibTrans" cxnId="{EA607338-5538-4CEB-A483-12AFADFE4E78}">
      <dgm:prSet/>
      <dgm:spPr/>
      <dgm:t>
        <a:bodyPr/>
        <a:lstStyle/>
        <a:p>
          <a:endParaRPr lang="ru-RU"/>
        </a:p>
      </dgm:t>
    </dgm:pt>
    <dgm:pt modelId="{E5DA65B7-E3DF-488D-8B14-EB5A3D6F8917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Педагогическое образование </a:t>
          </a:r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(целевое обучение будущих педагогов, независимая оценка профессиональных компетенций выпускников вузов)</a:t>
          </a:r>
        </a:p>
      </dgm:t>
    </dgm:pt>
    <dgm:pt modelId="{BD1CA62A-F7D1-4F00-BE79-CB0BDFE3746A}" type="sibTrans" cxnId="{2433D53F-73D1-4B79-A70E-8F5826D767F3}">
      <dgm:prSet/>
      <dgm:spPr/>
      <dgm:t>
        <a:bodyPr/>
        <a:lstStyle/>
        <a:p>
          <a:endParaRPr lang="ru-RU"/>
        </a:p>
      </dgm:t>
    </dgm:pt>
    <dgm:pt modelId="{26E92559-027F-416A-8F9D-24B02E541426}" type="parTrans" cxnId="{2433D53F-73D1-4B79-A70E-8F5826D767F3}">
      <dgm:prSet/>
      <dgm:spPr/>
      <dgm:t>
        <a:bodyPr/>
        <a:lstStyle/>
        <a:p>
          <a:endParaRPr lang="ru-RU"/>
        </a:p>
      </dgm:t>
    </dgm:pt>
    <dgm:pt modelId="{64E5C65C-7D92-4762-BF1A-214F1F2192B0}" type="pres">
      <dgm:prSet presAssocID="{D7DD8156-F2B4-4DCD-A691-D8644A23523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68099C-D270-4E13-BF42-A4115899E879}" type="pres">
      <dgm:prSet presAssocID="{D7DD8156-F2B4-4DCD-A691-D8644A235231}" presName="radial" presStyleCnt="0">
        <dgm:presLayoutVars>
          <dgm:animLvl val="ctr"/>
        </dgm:presLayoutVars>
      </dgm:prSet>
      <dgm:spPr/>
    </dgm:pt>
    <dgm:pt modelId="{5537C230-52B5-403C-B14C-286450AF5908}" type="pres">
      <dgm:prSet presAssocID="{397E5143-2714-48B0-8B7F-604645AFD700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5B65871B-EB90-4AEB-802A-2776B2844BAF}" type="pres">
      <dgm:prSet presAssocID="{CD65BA69-5E32-4ED4-A549-D7F8CADE9C42}" presName="node" presStyleLbl="vennNode1" presStyleIdx="1" presStyleCnt="5" custScaleX="318302" custScaleY="115311" custRadScaleRad="100059" custRadScaleInc="2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307FF-7412-4444-9238-394850862F2E}" type="pres">
      <dgm:prSet presAssocID="{ECBE5A85-A628-4267-AE9D-C74D9CEB16DE}" presName="node" presStyleLbl="vennNode1" presStyleIdx="2" presStyleCnt="5" custScaleX="225904" custScaleY="160458" custRadScaleRad="146188" custRadScaleInc="-2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695DE-DFD7-465A-AB56-6F0098426B35}" type="pres">
      <dgm:prSet presAssocID="{E5DA65B7-E3DF-488D-8B14-EB5A3D6F8917}" presName="node" presStyleLbl="vennNode1" presStyleIdx="3" presStyleCnt="5" custScaleX="239180" custScaleY="135004" custRadScaleRad="84442" custRadScaleInc="2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6CAAC-1041-4EC2-9F18-9C059E57389F}" type="pres">
      <dgm:prSet presAssocID="{FF4FEEA9-2A80-4BF7-A039-A2D245B11D53}" presName="node" presStyleLbl="vennNode1" presStyleIdx="4" presStyleCnt="5" custScaleX="206937" custScaleY="147213" custRadScaleRad="138332" custRadScaleInc="3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C3DF97-1895-4D29-A107-225DAB7A26B0}" srcId="{397E5143-2714-48B0-8B7F-604645AFD700}" destId="{CD65BA69-5E32-4ED4-A549-D7F8CADE9C42}" srcOrd="0" destOrd="0" parTransId="{53ACEB5C-8C0D-46B2-B8EF-BA66D67A4924}" sibTransId="{5278DBDF-933D-4454-80B2-F057DC4A0A11}"/>
    <dgm:cxn modelId="{AD807720-7392-4A34-BBEA-8EF43430F004}" type="presOf" srcId="{397E5143-2714-48B0-8B7F-604645AFD700}" destId="{5537C230-52B5-403C-B14C-286450AF5908}" srcOrd="0" destOrd="0" presId="urn:microsoft.com/office/officeart/2005/8/layout/radial3"/>
    <dgm:cxn modelId="{ED196168-C41B-4A6B-8FF4-4AA572896D92}" type="presOf" srcId="{CD65BA69-5E32-4ED4-A549-D7F8CADE9C42}" destId="{5B65871B-EB90-4AEB-802A-2776B2844BAF}" srcOrd="0" destOrd="0" presId="urn:microsoft.com/office/officeart/2005/8/layout/radial3"/>
    <dgm:cxn modelId="{F1156E70-766E-4C27-B637-96EAF9D8B4DC}" srcId="{397E5143-2714-48B0-8B7F-604645AFD700}" destId="{FF4FEEA9-2A80-4BF7-A039-A2D245B11D53}" srcOrd="3" destOrd="0" parTransId="{99C76BC0-D94E-43B9-967D-F382312C62B7}" sibTransId="{99B2D772-4B92-4492-B8E0-59979CB0B6B9}"/>
    <dgm:cxn modelId="{1D735254-AD70-43AB-B445-7CC63BC472ED}" srcId="{D7DD8156-F2B4-4DCD-A691-D8644A235231}" destId="{397E5143-2714-48B0-8B7F-604645AFD700}" srcOrd="0" destOrd="0" parTransId="{6B76756B-7454-49A7-972D-65D0ADCAA637}" sibTransId="{032DF81D-573C-41A5-B671-90BE9FD4E5FF}"/>
    <dgm:cxn modelId="{C3F0E769-8739-4E32-B551-F06117B9098F}" type="presOf" srcId="{FF4FEEA9-2A80-4BF7-A039-A2D245B11D53}" destId="{2B76CAAC-1041-4EC2-9F18-9C059E57389F}" srcOrd="0" destOrd="0" presId="urn:microsoft.com/office/officeart/2005/8/layout/radial3"/>
    <dgm:cxn modelId="{F6AF398A-ACEC-4D3F-B159-01982B40C2DB}" type="presOf" srcId="{D7DD8156-F2B4-4DCD-A691-D8644A235231}" destId="{64E5C65C-7D92-4762-BF1A-214F1F2192B0}" srcOrd="0" destOrd="0" presId="urn:microsoft.com/office/officeart/2005/8/layout/radial3"/>
    <dgm:cxn modelId="{EA607338-5538-4CEB-A483-12AFADFE4E78}" srcId="{397E5143-2714-48B0-8B7F-604645AFD700}" destId="{ECBE5A85-A628-4267-AE9D-C74D9CEB16DE}" srcOrd="1" destOrd="0" parTransId="{E01D869F-DA5B-400D-B597-F8D2F6BE0F36}" sibTransId="{36A25D87-E0B0-4011-AB4C-6411064ED0A2}"/>
    <dgm:cxn modelId="{2433D53F-73D1-4B79-A70E-8F5826D767F3}" srcId="{397E5143-2714-48B0-8B7F-604645AFD700}" destId="{E5DA65B7-E3DF-488D-8B14-EB5A3D6F8917}" srcOrd="2" destOrd="0" parTransId="{26E92559-027F-416A-8F9D-24B02E541426}" sibTransId="{BD1CA62A-F7D1-4F00-BE79-CB0BDFE3746A}"/>
    <dgm:cxn modelId="{86788E72-C0B8-46EA-BD73-0E1F6904E020}" type="presOf" srcId="{ECBE5A85-A628-4267-AE9D-C74D9CEB16DE}" destId="{287307FF-7412-4444-9238-394850862F2E}" srcOrd="0" destOrd="0" presId="urn:microsoft.com/office/officeart/2005/8/layout/radial3"/>
    <dgm:cxn modelId="{4DF2F80A-93A7-40AE-90C7-16D82130025A}" type="presOf" srcId="{E5DA65B7-E3DF-488D-8B14-EB5A3D6F8917}" destId="{058695DE-DFD7-465A-AB56-6F0098426B35}" srcOrd="0" destOrd="0" presId="urn:microsoft.com/office/officeart/2005/8/layout/radial3"/>
    <dgm:cxn modelId="{57EE386F-6654-4EC2-A5A6-82EB48DBEECF}" type="presParOf" srcId="{64E5C65C-7D92-4762-BF1A-214F1F2192B0}" destId="{1668099C-D270-4E13-BF42-A4115899E879}" srcOrd="0" destOrd="0" presId="urn:microsoft.com/office/officeart/2005/8/layout/radial3"/>
    <dgm:cxn modelId="{B210B08B-A85D-4B45-9EF0-9A1658CDFEA5}" type="presParOf" srcId="{1668099C-D270-4E13-BF42-A4115899E879}" destId="{5537C230-52B5-403C-B14C-286450AF5908}" srcOrd="0" destOrd="0" presId="urn:microsoft.com/office/officeart/2005/8/layout/radial3"/>
    <dgm:cxn modelId="{B41E8AF7-0396-41B6-8DE5-4EDFBE66A196}" type="presParOf" srcId="{1668099C-D270-4E13-BF42-A4115899E879}" destId="{5B65871B-EB90-4AEB-802A-2776B2844BAF}" srcOrd="1" destOrd="0" presId="urn:microsoft.com/office/officeart/2005/8/layout/radial3"/>
    <dgm:cxn modelId="{63D330F9-5683-418A-8EB0-9D877BC25DEC}" type="presParOf" srcId="{1668099C-D270-4E13-BF42-A4115899E879}" destId="{287307FF-7412-4444-9238-394850862F2E}" srcOrd="2" destOrd="0" presId="urn:microsoft.com/office/officeart/2005/8/layout/radial3"/>
    <dgm:cxn modelId="{0A68B8ED-DB05-4073-BAC1-19C0C9176C4F}" type="presParOf" srcId="{1668099C-D270-4E13-BF42-A4115899E879}" destId="{058695DE-DFD7-465A-AB56-6F0098426B35}" srcOrd="3" destOrd="0" presId="urn:microsoft.com/office/officeart/2005/8/layout/radial3"/>
    <dgm:cxn modelId="{920BC55B-E202-4ACC-8E6E-9D2FAFBEBD1F}" type="presParOf" srcId="{1668099C-D270-4E13-BF42-A4115899E879}" destId="{2B76CAAC-1041-4EC2-9F18-9C059E57389F}" srcOrd="4" destOrd="0" presId="urn:microsoft.com/office/officeart/2005/8/layout/radial3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90A55A-160D-44D6-8C8D-8B020AEE3D0D}" type="doc">
      <dgm:prSet loTypeId="urn:microsoft.com/office/officeart/2005/8/layout/target1" loCatId="relationship" qsTypeId="urn:microsoft.com/office/officeart/2005/8/quickstyle/simple2" qsCatId="simple" csTypeId="urn:microsoft.com/office/officeart/2005/8/colors/accent1_3" csCatId="accent1" phldr="1"/>
      <dgm:spPr/>
    </dgm:pt>
    <dgm:pt modelId="{A3DF872D-BAAD-4711-BBD8-1D8E01C94CED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Предметные компетенции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2A93B-E1D5-4238-8633-FE7C698E75BB}" type="parTrans" cxnId="{2DC78A1A-44B1-476D-8B88-930AFDFE1E2E}">
      <dgm:prSet/>
      <dgm:spPr/>
      <dgm:t>
        <a:bodyPr/>
        <a:lstStyle/>
        <a:p>
          <a:endParaRPr lang="ru-RU" sz="2400"/>
        </a:p>
      </dgm:t>
    </dgm:pt>
    <dgm:pt modelId="{99F837DD-A16F-4FC1-B68E-5A9129A75004}" type="sibTrans" cxnId="{2DC78A1A-44B1-476D-8B88-930AFDFE1E2E}">
      <dgm:prSet/>
      <dgm:spPr/>
      <dgm:t>
        <a:bodyPr/>
        <a:lstStyle/>
        <a:p>
          <a:endParaRPr lang="ru-RU" sz="2400"/>
        </a:p>
      </dgm:t>
    </dgm:pt>
    <dgm:pt modelId="{B7E1F1EE-35BA-4CD8-98F5-323BCF90E550}">
      <dgm:prSet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Методические компетенции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150FF6-1329-47B3-BA73-31B538D6D80E}" type="parTrans" cxnId="{D8A25855-0011-4C35-A3DE-0D5BB27031EF}">
      <dgm:prSet/>
      <dgm:spPr/>
      <dgm:t>
        <a:bodyPr/>
        <a:lstStyle/>
        <a:p>
          <a:endParaRPr lang="ru-RU" sz="2400"/>
        </a:p>
      </dgm:t>
    </dgm:pt>
    <dgm:pt modelId="{DC2B15E6-3C0A-407A-A5C3-990C5DA32EBE}" type="sibTrans" cxnId="{D8A25855-0011-4C35-A3DE-0D5BB27031EF}">
      <dgm:prSet/>
      <dgm:spPr/>
      <dgm:t>
        <a:bodyPr/>
        <a:lstStyle/>
        <a:p>
          <a:endParaRPr lang="ru-RU" sz="2400"/>
        </a:p>
      </dgm:t>
    </dgm:pt>
    <dgm:pt modelId="{4EE4DCB8-4CE1-4AF0-AB62-87CC7BB60F15}">
      <dgm:prSet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Психолого-педагогические компетенции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4CFE27-C9F8-4A3E-AADD-D925D0BA9F37}" type="parTrans" cxnId="{E5275F3B-C57C-4AE6-8446-3642C21CB4CA}">
      <dgm:prSet/>
      <dgm:spPr/>
      <dgm:t>
        <a:bodyPr/>
        <a:lstStyle/>
        <a:p>
          <a:endParaRPr lang="ru-RU" sz="2400"/>
        </a:p>
      </dgm:t>
    </dgm:pt>
    <dgm:pt modelId="{276874ED-BB1C-4864-8E2A-EF768852146A}" type="sibTrans" cxnId="{E5275F3B-C57C-4AE6-8446-3642C21CB4CA}">
      <dgm:prSet/>
      <dgm:spPr/>
      <dgm:t>
        <a:bodyPr/>
        <a:lstStyle/>
        <a:p>
          <a:endParaRPr lang="ru-RU" sz="2400"/>
        </a:p>
      </dgm:t>
    </dgm:pt>
    <dgm:pt modelId="{D3BD1349-15A0-488E-A6A3-4522B13F23D4}">
      <dgm:prSet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Коммуникативные компетенции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81B53A-BC1A-49D9-A520-71B2BE7E2955}" type="parTrans" cxnId="{DABD712B-3ED3-4586-8D1E-8BA879CEC90A}">
      <dgm:prSet/>
      <dgm:spPr/>
      <dgm:t>
        <a:bodyPr/>
        <a:lstStyle/>
        <a:p>
          <a:endParaRPr lang="ru-RU" sz="2400"/>
        </a:p>
      </dgm:t>
    </dgm:pt>
    <dgm:pt modelId="{AD986BE4-8CF1-4077-8D57-298F3BB74C0B}" type="sibTrans" cxnId="{DABD712B-3ED3-4586-8D1E-8BA879CEC90A}">
      <dgm:prSet/>
      <dgm:spPr/>
      <dgm:t>
        <a:bodyPr/>
        <a:lstStyle/>
        <a:p>
          <a:endParaRPr lang="ru-RU" sz="2400"/>
        </a:p>
      </dgm:t>
    </dgm:pt>
    <dgm:pt modelId="{CC49C95B-5537-4DE1-9B65-35840F719E9C}" type="pres">
      <dgm:prSet presAssocID="{1390A55A-160D-44D6-8C8D-8B020AEE3D0D}" presName="composite" presStyleCnt="0">
        <dgm:presLayoutVars>
          <dgm:chMax val="5"/>
          <dgm:dir/>
          <dgm:resizeHandles val="exact"/>
        </dgm:presLayoutVars>
      </dgm:prSet>
      <dgm:spPr/>
    </dgm:pt>
    <dgm:pt modelId="{9AA7CEDC-5C6F-4289-BDD5-8BE7F09C825E}" type="pres">
      <dgm:prSet presAssocID="{A3DF872D-BAAD-4711-BBD8-1D8E01C94CED}" presName="circle1" presStyleLbl="lnNode1" presStyleIdx="0" presStyleCnt="4"/>
      <dgm:spPr/>
    </dgm:pt>
    <dgm:pt modelId="{554683FD-00F9-49FB-9D27-9A426AEAB1F8}" type="pres">
      <dgm:prSet presAssocID="{A3DF872D-BAAD-4711-BBD8-1D8E01C94CED}" presName="text1" presStyleLbl="revTx" presStyleIdx="0" presStyleCnt="4" custScaleX="236836" custLinFactNeighborX="72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DC349-3AB2-43F1-82A6-8ED4812772A8}" type="pres">
      <dgm:prSet presAssocID="{A3DF872D-BAAD-4711-BBD8-1D8E01C94CED}" presName="line1" presStyleLbl="callout" presStyleIdx="0" presStyleCnt="8"/>
      <dgm:spPr/>
    </dgm:pt>
    <dgm:pt modelId="{AF0ED004-FD01-4C7A-A981-3BE0673C4A7A}" type="pres">
      <dgm:prSet presAssocID="{A3DF872D-BAAD-4711-BBD8-1D8E01C94CED}" presName="d1" presStyleLbl="callout" presStyleIdx="1" presStyleCnt="8"/>
      <dgm:spPr/>
    </dgm:pt>
    <dgm:pt modelId="{33BB714F-2EC1-4B3D-B1C4-7C697B74A03A}" type="pres">
      <dgm:prSet presAssocID="{B7E1F1EE-35BA-4CD8-98F5-323BCF90E550}" presName="circle2" presStyleLbl="lnNode1" presStyleIdx="1" presStyleCnt="4"/>
      <dgm:spPr/>
    </dgm:pt>
    <dgm:pt modelId="{FA158C90-A848-49A4-BD7A-2963DC6EED29}" type="pres">
      <dgm:prSet presAssocID="{B7E1F1EE-35BA-4CD8-98F5-323BCF90E550}" presName="text2" presStyleLbl="revTx" presStyleIdx="1" presStyleCnt="4" custScaleX="223689" custLinFactNeighborX="65802" custLinFactNeighborY="-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38285-43E2-4630-83DC-23F27F592A8E}" type="pres">
      <dgm:prSet presAssocID="{B7E1F1EE-35BA-4CD8-98F5-323BCF90E550}" presName="line2" presStyleLbl="callout" presStyleIdx="2" presStyleCnt="8"/>
      <dgm:spPr/>
    </dgm:pt>
    <dgm:pt modelId="{A602C7B4-D5DA-4FA4-9721-E416FB1C632A}" type="pres">
      <dgm:prSet presAssocID="{B7E1F1EE-35BA-4CD8-98F5-323BCF90E550}" presName="d2" presStyleLbl="callout" presStyleIdx="3" presStyleCnt="8"/>
      <dgm:spPr/>
    </dgm:pt>
    <dgm:pt modelId="{0BDA9109-CE48-4299-A0DA-621D6EB476BF}" type="pres">
      <dgm:prSet presAssocID="{4EE4DCB8-4CE1-4AF0-AB62-87CC7BB60F15}" presName="circle3" presStyleLbl="lnNode1" presStyleIdx="2" presStyleCnt="4"/>
      <dgm:spPr/>
    </dgm:pt>
    <dgm:pt modelId="{B222D27B-72D1-4692-B7F8-B3A4A446E605}" type="pres">
      <dgm:prSet presAssocID="{4EE4DCB8-4CE1-4AF0-AB62-87CC7BB60F15}" presName="text3" presStyleLbl="revTx" presStyleIdx="2" presStyleCnt="4" custScaleX="285855" custLinFactX="20329" custLinFactNeighborX="100000" custLinFactNeighborY="-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73B28-6AAD-44C2-AABD-67E27E3C7188}" type="pres">
      <dgm:prSet presAssocID="{4EE4DCB8-4CE1-4AF0-AB62-87CC7BB60F15}" presName="line3" presStyleLbl="callout" presStyleIdx="4" presStyleCnt="8"/>
      <dgm:spPr/>
    </dgm:pt>
    <dgm:pt modelId="{59235A9C-788B-477D-B9D1-A4EAEFFEA9E7}" type="pres">
      <dgm:prSet presAssocID="{4EE4DCB8-4CE1-4AF0-AB62-87CC7BB60F15}" presName="d3" presStyleLbl="callout" presStyleIdx="5" presStyleCnt="8"/>
      <dgm:spPr/>
    </dgm:pt>
    <dgm:pt modelId="{BDA1C1CA-5C7B-47FE-B3E7-3687B76D225E}" type="pres">
      <dgm:prSet presAssocID="{D3BD1349-15A0-488E-A6A3-4522B13F23D4}" presName="circle4" presStyleLbl="lnNode1" presStyleIdx="3" presStyleCnt="4"/>
      <dgm:spPr/>
    </dgm:pt>
    <dgm:pt modelId="{EA5F8EF7-5391-44D6-BE0E-A08BE25A6A8C}" type="pres">
      <dgm:prSet presAssocID="{D3BD1349-15A0-488E-A6A3-4522B13F23D4}" presName="text4" presStyleLbl="revTx" presStyleIdx="3" presStyleCnt="4" custScaleX="246697" custLinFactNeighborX="79307" custLinFactNeighborY="-1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D7970-E61B-4D26-B040-7F9CB04D8111}" type="pres">
      <dgm:prSet presAssocID="{D3BD1349-15A0-488E-A6A3-4522B13F23D4}" presName="line4" presStyleLbl="callout" presStyleIdx="6" presStyleCnt="8"/>
      <dgm:spPr/>
    </dgm:pt>
    <dgm:pt modelId="{1BEB7106-93E8-4B69-AC57-698411D7A743}" type="pres">
      <dgm:prSet presAssocID="{D3BD1349-15A0-488E-A6A3-4522B13F23D4}" presName="d4" presStyleLbl="callout" presStyleIdx="7" presStyleCnt="8"/>
      <dgm:spPr/>
    </dgm:pt>
  </dgm:ptLst>
  <dgm:cxnLst>
    <dgm:cxn modelId="{DC3BD03F-C69C-48E4-86A7-AEE09077E4B7}" type="presOf" srcId="{4EE4DCB8-4CE1-4AF0-AB62-87CC7BB60F15}" destId="{B222D27B-72D1-4692-B7F8-B3A4A446E605}" srcOrd="0" destOrd="0" presId="urn:microsoft.com/office/officeart/2005/8/layout/target1"/>
    <dgm:cxn modelId="{E5275F3B-C57C-4AE6-8446-3642C21CB4CA}" srcId="{1390A55A-160D-44D6-8C8D-8B020AEE3D0D}" destId="{4EE4DCB8-4CE1-4AF0-AB62-87CC7BB60F15}" srcOrd="2" destOrd="0" parTransId="{EB4CFE27-C9F8-4A3E-AADD-D925D0BA9F37}" sibTransId="{276874ED-BB1C-4864-8E2A-EF768852146A}"/>
    <dgm:cxn modelId="{2DC78A1A-44B1-476D-8B88-930AFDFE1E2E}" srcId="{1390A55A-160D-44D6-8C8D-8B020AEE3D0D}" destId="{A3DF872D-BAAD-4711-BBD8-1D8E01C94CED}" srcOrd="0" destOrd="0" parTransId="{5192A93B-E1D5-4238-8633-FE7C698E75BB}" sibTransId="{99F837DD-A16F-4FC1-B68E-5A9129A75004}"/>
    <dgm:cxn modelId="{BB39FF2C-3038-481D-8D8D-7E4C17D60AF2}" type="presOf" srcId="{A3DF872D-BAAD-4711-BBD8-1D8E01C94CED}" destId="{554683FD-00F9-49FB-9D27-9A426AEAB1F8}" srcOrd="0" destOrd="0" presId="urn:microsoft.com/office/officeart/2005/8/layout/target1"/>
    <dgm:cxn modelId="{3B19E325-05F9-4CF5-864D-D1E0D5751655}" type="presOf" srcId="{1390A55A-160D-44D6-8C8D-8B020AEE3D0D}" destId="{CC49C95B-5537-4DE1-9B65-35840F719E9C}" srcOrd="0" destOrd="0" presId="urn:microsoft.com/office/officeart/2005/8/layout/target1"/>
    <dgm:cxn modelId="{DABD712B-3ED3-4586-8D1E-8BA879CEC90A}" srcId="{1390A55A-160D-44D6-8C8D-8B020AEE3D0D}" destId="{D3BD1349-15A0-488E-A6A3-4522B13F23D4}" srcOrd="3" destOrd="0" parTransId="{8781B53A-BC1A-49D9-A520-71B2BE7E2955}" sibTransId="{AD986BE4-8CF1-4077-8D57-298F3BB74C0B}"/>
    <dgm:cxn modelId="{A5B88ACA-F7DD-4AE4-8912-65D6E38C135F}" type="presOf" srcId="{D3BD1349-15A0-488E-A6A3-4522B13F23D4}" destId="{EA5F8EF7-5391-44D6-BE0E-A08BE25A6A8C}" srcOrd="0" destOrd="0" presId="urn:microsoft.com/office/officeart/2005/8/layout/target1"/>
    <dgm:cxn modelId="{6A81580F-0E9A-4ECA-B325-1E60DC4A8C69}" type="presOf" srcId="{B7E1F1EE-35BA-4CD8-98F5-323BCF90E550}" destId="{FA158C90-A848-49A4-BD7A-2963DC6EED29}" srcOrd="0" destOrd="0" presId="urn:microsoft.com/office/officeart/2005/8/layout/target1"/>
    <dgm:cxn modelId="{D8A25855-0011-4C35-A3DE-0D5BB27031EF}" srcId="{1390A55A-160D-44D6-8C8D-8B020AEE3D0D}" destId="{B7E1F1EE-35BA-4CD8-98F5-323BCF90E550}" srcOrd="1" destOrd="0" parTransId="{4C150FF6-1329-47B3-BA73-31B538D6D80E}" sibTransId="{DC2B15E6-3C0A-407A-A5C3-990C5DA32EBE}"/>
    <dgm:cxn modelId="{09F38F0F-AA8F-4749-9D49-6343E22DDAD9}" type="presParOf" srcId="{CC49C95B-5537-4DE1-9B65-35840F719E9C}" destId="{9AA7CEDC-5C6F-4289-BDD5-8BE7F09C825E}" srcOrd="0" destOrd="0" presId="urn:microsoft.com/office/officeart/2005/8/layout/target1"/>
    <dgm:cxn modelId="{7AD63A0C-1078-47B9-99CA-B46410C3DDC3}" type="presParOf" srcId="{CC49C95B-5537-4DE1-9B65-35840F719E9C}" destId="{554683FD-00F9-49FB-9D27-9A426AEAB1F8}" srcOrd="1" destOrd="0" presId="urn:microsoft.com/office/officeart/2005/8/layout/target1"/>
    <dgm:cxn modelId="{38D5C7A7-8821-496A-A35A-49C426EFCE52}" type="presParOf" srcId="{CC49C95B-5537-4DE1-9B65-35840F719E9C}" destId="{8AFDC349-3AB2-43F1-82A6-8ED4812772A8}" srcOrd="2" destOrd="0" presId="urn:microsoft.com/office/officeart/2005/8/layout/target1"/>
    <dgm:cxn modelId="{9235C71C-F763-4180-9C4F-3EC132688281}" type="presParOf" srcId="{CC49C95B-5537-4DE1-9B65-35840F719E9C}" destId="{AF0ED004-FD01-4C7A-A981-3BE0673C4A7A}" srcOrd="3" destOrd="0" presId="urn:microsoft.com/office/officeart/2005/8/layout/target1"/>
    <dgm:cxn modelId="{E1C08344-4429-405F-B6A6-F024C24B011C}" type="presParOf" srcId="{CC49C95B-5537-4DE1-9B65-35840F719E9C}" destId="{33BB714F-2EC1-4B3D-B1C4-7C697B74A03A}" srcOrd="4" destOrd="0" presId="urn:microsoft.com/office/officeart/2005/8/layout/target1"/>
    <dgm:cxn modelId="{33E9A5DC-0B74-4492-A0A5-C15CE96F4B00}" type="presParOf" srcId="{CC49C95B-5537-4DE1-9B65-35840F719E9C}" destId="{FA158C90-A848-49A4-BD7A-2963DC6EED29}" srcOrd="5" destOrd="0" presId="urn:microsoft.com/office/officeart/2005/8/layout/target1"/>
    <dgm:cxn modelId="{B0C440D3-B672-483C-93B2-43DC8C45187E}" type="presParOf" srcId="{CC49C95B-5537-4DE1-9B65-35840F719E9C}" destId="{96538285-43E2-4630-83DC-23F27F592A8E}" srcOrd="6" destOrd="0" presId="urn:microsoft.com/office/officeart/2005/8/layout/target1"/>
    <dgm:cxn modelId="{5C03C29A-276A-4423-A236-8B38FA8BF64F}" type="presParOf" srcId="{CC49C95B-5537-4DE1-9B65-35840F719E9C}" destId="{A602C7B4-D5DA-4FA4-9721-E416FB1C632A}" srcOrd="7" destOrd="0" presId="urn:microsoft.com/office/officeart/2005/8/layout/target1"/>
    <dgm:cxn modelId="{5CB1AF65-C18F-4D86-88CC-657E0FF7274A}" type="presParOf" srcId="{CC49C95B-5537-4DE1-9B65-35840F719E9C}" destId="{0BDA9109-CE48-4299-A0DA-621D6EB476BF}" srcOrd="8" destOrd="0" presId="urn:microsoft.com/office/officeart/2005/8/layout/target1"/>
    <dgm:cxn modelId="{A48571B6-ADC0-46E3-B03D-1DED831F0B0D}" type="presParOf" srcId="{CC49C95B-5537-4DE1-9B65-35840F719E9C}" destId="{B222D27B-72D1-4692-B7F8-B3A4A446E605}" srcOrd="9" destOrd="0" presId="urn:microsoft.com/office/officeart/2005/8/layout/target1"/>
    <dgm:cxn modelId="{7B958303-954C-4655-B1CC-36CC6D511512}" type="presParOf" srcId="{CC49C95B-5537-4DE1-9B65-35840F719E9C}" destId="{80573B28-6AAD-44C2-AABD-67E27E3C7188}" srcOrd="10" destOrd="0" presId="urn:microsoft.com/office/officeart/2005/8/layout/target1"/>
    <dgm:cxn modelId="{4BCA0742-0F48-4C0C-841D-2C823CAB5B7B}" type="presParOf" srcId="{CC49C95B-5537-4DE1-9B65-35840F719E9C}" destId="{59235A9C-788B-477D-B9D1-A4EAEFFEA9E7}" srcOrd="11" destOrd="0" presId="urn:microsoft.com/office/officeart/2005/8/layout/target1"/>
    <dgm:cxn modelId="{D57A0AC6-4E33-4EEA-B973-21D07C215E4E}" type="presParOf" srcId="{CC49C95B-5537-4DE1-9B65-35840F719E9C}" destId="{BDA1C1CA-5C7B-47FE-B3E7-3687B76D225E}" srcOrd="12" destOrd="0" presId="urn:microsoft.com/office/officeart/2005/8/layout/target1"/>
    <dgm:cxn modelId="{7053B303-9578-4C28-B1DF-535EF2D42819}" type="presParOf" srcId="{CC49C95B-5537-4DE1-9B65-35840F719E9C}" destId="{EA5F8EF7-5391-44D6-BE0E-A08BE25A6A8C}" srcOrd="13" destOrd="0" presId="urn:microsoft.com/office/officeart/2005/8/layout/target1"/>
    <dgm:cxn modelId="{D6E913F3-3647-4921-8D86-3E9632C4124E}" type="presParOf" srcId="{CC49C95B-5537-4DE1-9B65-35840F719E9C}" destId="{969D7970-E61B-4D26-B040-7F9CB04D8111}" srcOrd="14" destOrd="0" presId="urn:microsoft.com/office/officeart/2005/8/layout/target1"/>
    <dgm:cxn modelId="{C53A5DB0-D357-4D99-8D31-63634C8C44B6}" type="presParOf" srcId="{CC49C95B-5537-4DE1-9B65-35840F719E9C}" destId="{1BEB7106-93E8-4B69-AC57-698411D7A743}" srcOrd="15" destOrd="0" presId="urn:microsoft.com/office/officeart/2005/8/layout/targe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90A55A-160D-44D6-8C8D-8B020AEE3D0D}" type="doc">
      <dgm:prSet loTypeId="urn:microsoft.com/office/officeart/2005/8/layout/target1" loCatId="relationship" qsTypeId="urn:microsoft.com/office/officeart/2005/8/quickstyle/simple1" qsCatId="simple" csTypeId="urn:microsoft.com/office/officeart/2005/8/colors/accent1_3" csCatId="accent1" phldr="1"/>
      <dgm:spPr/>
    </dgm:pt>
    <dgm:pt modelId="{A3DF872D-BAAD-4711-BBD8-1D8E01C94CED}">
      <dgm:prSet phldrT="[Текст]" custT="1"/>
      <dgm:spPr/>
      <dgm:t>
        <a:bodyPr/>
        <a:lstStyle/>
        <a:p>
          <a:r>
            <a:rPr lang="ru-RU" sz="14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Предметные компетенции</a:t>
          </a:r>
        </a:p>
      </dgm:t>
    </dgm:pt>
    <dgm:pt modelId="{5192A93B-E1D5-4238-8633-FE7C698E75BB}" type="parTrans" cxnId="{2DC78A1A-44B1-476D-8B88-930AFDFE1E2E}">
      <dgm:prSet/>
      <dgm:spPr/>
      <dgm:t>
        <a:bodyPr/>
        <a:lstStyle/>
        <a:p>
          <a:endParaRPr lang="ru-RU"/>
        </a:p>
      </dgm:t>
    </dgm:pt>
    <dgm:pt modelId="{99F837DD-A16F-4FC1-B68E-5A9129A75004}" type="sibTrans" cxnId="{2DC78A1A-44B1-476D-8B88-930AFDFE1E2E}">
      <dgm:prSet/>
      <dgm:spPr/>
      <dgm:t>
        <a:bodyPr/>
        <a:lstStyle/>
        <a:p>
          <a:endParaRPr lang="ru-RU"/>
        </a:p>
      </dgm:t>
    </dgm:pt>
    <dgm:pt modelId="{B7E1F1EE-35BA-4CD8-98F5-323BCF90E550}">
      <dgm:prSet custT="1"/>
      <dgm:spPr/>
      <dgm:t>
        <a:bodyPr/>
        <a:lstStyle/>
        <a:p>
          <a:r>
            <a:rPr lang="ru-RU" sz="14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Методические компетенции</a:t>
          </a:r>
        </a:p>
      </dgm:t>
    </dgm:pt>
    <dgm:pt modelId="{4C150FF6-1329-47B3-BA73-31B538D6D80E}" type="parTrans" cxnId="{D8A25855-0011-4C35-A3DE-0D5BB27031EF}">
      <dgm:prSet/>
      <dgm:spPr/>
      <dgm:t>
        <a:bodyPr/>
        <a:lstStyle/>
        <a:p>
          <a:endParaRPr lang="ru-RU"/>
        </a:p>
      </dgm:t>
    </dgm:pt>
    <dgm:pt modelId="{DC2B15E6-3C0A-407A-A5C3-990C5DA32EBE}" type="sibTrans" cxnId="{D8A25855-0011-4C35-A3DE-0D5BB27031EF}">
      <dgm:prSet/>
      <dgm:spPr/>
      <dgm:t>
        <a:bodyPr/>
        <a:lstStyle/>
        <a:p>
          <a:endParaRPr lang="ru-RU"/>
        </a:p>
      </dgm:t>
    </dgm:pt>
    <dgm:pt modelId="{4EE4DCB8-4CE1-4AF0-AB62-87CC7BB60F15}">
      <dgm:prSet custT="1"/>
      <dgm:spPr/>
      <dgm:t>
        <a:bodyPr/>
        <a:lstStyle/>
        <a:p>
          <a:r>
            <a:rPr lang="ru-RU" sz="14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Психолого-педагогические компетенции</a:t>
          </a:r>
        </a:p>
      </dgm:t>
    </dgm:pt>
    <dgm:pt modelId="{EB4CFE27-C9F8-4A3E-AADD-D925D0BA9F37}" type="parTrans" cxnId="{E5275F3B-C57C-4AE6-8446-3642C21CB4CA}">
      <dgm:prSet/>
      <dgm:spPr/>
      <dgm:t>
        <a:bodyPr/>
        <a:lstStyle/>
        <a:p>
          <a:endParaRPr lang="ru-RU"/>
        </a:p>
      </dgm:t>
    </dgm:pt>
    <dgm:pt modelId="{276874ED-BB1C-4864-8E2A-EF768852146A}" type="sibTrans" cxnId="{E5275F3B-C57C-4AE6-8446-3642C21CB4CA}">
      <dgm:prSet/>
      <dgm:spPr/>
      <dgm:t>
        <a:bodyPr/>
        <a:lstStyle/>
        <a:p>
          <a:endParaRPr lang="ru-RU"/>
        </a:p>
      </dgm:t>
    </dgm:pt>
    <dgm:pt modelId="{D3BD1349-15A0-488E-A6A3-4522B13F23D4}">
      <dgm:prSet custT="1"/>
      <dgm:spPr/>
      <dgm:t>
        <a:bodyPr/>
        <a:lstStyle/>
        <a:p>
          <a:r>
            <a:rPr lang="ru-RU" sz="14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Коммуникативные компетенции</a:t>
          </a:r>
        </a:p>
      </dgm:t>
    </dgm:pt>
    <dgm:pt modelId="{8781B53A-BC1A-49D9-A520-71B2BE7E2955}" type="parTrans" cxnId="{DABD712B-3ED3-4586-8D1E-8BA879CEC90A}">
      <dgm:prSet/>
      <dgm:spPr/>
      <dgm:t>
        <a:bodyPr/>
        <a:lstStyle/>
        <a:p>
          <a:endParaRPr lang="ru-RU"/>
        </a:p>
      </dgm:t>
    </dgm:pt>
    <dgm:pt modelId="{AD986BE4-8CF1-4077-8D57-298F3BB74C0B}" type="sibTrans" cxnId="{DABD712B-3ED3-4586-8D1E-8BA879CEC90A}">
      <dgm:prSet/>
      <dgm:spPr/>
      <dgm:t>
        <a:bodyPr/>
        <a:lstStyle/>
        <a:p>
          <a:endParaRPr lang="ru-RU"/>
        </a:p>
      </dgm:t>
    </dgm:pt>
    <dgm:pt modelId="{CC49C95B-5537-4DE1-9B65-35840F719E9C}" type="pres">
      <dgm:prSet presAssocID="{1390A55A-160D-44D6-8C8D-8B020AEE3D0D}" presName="composite" presStyleCnt="0">
        <dgm:presLayoutVars>
          <dgm:chMax val="5"/>
          <dgm:dir/>
          <dgm:resizeHandles val="exact"/>
        </dgm:presLayoutVars>
      </dgm:prSet>
      <dgm:spPr/>
    </dgm:pt>
    <dgm:pt modelId="{9AA7CEDC-5C6F-4289-BDD5-8BE7F09C825E}" type="pres">
      <dgm:prSet presAssocID="{A3DF872D-BAAD-4711-BBD8-1D8E01C94CED}" presName="circle1" presStyleLbl="lnNode1" presStyleIdx="0" presStyleCnt="4"/>
      <dgm:spPr/>
    </dgm:pt>
    <dgm:pt modelId="{554683FD-00F9-49FB-9D27-9A426AEAB1F8}" type="pres">
      <dgm:prSet presAssocID="{A3DF872D-BAAD-4711-BBD8-1D8E01C94CED}" presName="text1" presStyleLbl="revTx" presStyleIdx="0" presStyleCnt="4" custScaleX="689959" custLinFactX="100000" custLinFactNeighborX="182929" custLinFactNeighborY="9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DC349-3AB2-43F1-82A6-8ED4812772A8}" type="pres">
      <dgm:prSet presAssocID="{A3DF872D-BAAD-4711-BBD8-1D8E01C94CED}" presName="line1" presStyleLbl="callout" presStyleIdx="0" presStyleCnt="8"/>
      <dgm:spPr/>
    </dgm:pt>
    <dgm:pt modelId="{AF0ED004-FD01-4C7A-A981-3BE0673C4A7A}" type="pres">
      <dgm:prSet presAssocID="{A3DF872D-BAAD-4711-BBD8-1D8E01C94CED}" presName="d1" presStyleLbl="callout" presStyleIdx="1" presStyleCnt="8"/>
      <dgm:spPr/>
    </dgm:pt>
    <dgm:pt modelId="{33BB714F-2EC1-4B3D-B1C4-7C697B74A03A}" type="pres">
      <dgm:prSet presAssocID="{B7E1F1EE-35BA-4CD8-98F5-323BCF90E550}" presName="circle2" presStyleLbl="lnNode1" presStyleIdx="1" presStyleCnt="4"/>
      <dgm:spPr/>
    </dgm:pt>
    <dgm:pt modelId="{FA158C90-A848-49A4-BD7A-2963DC6EED29}" type="pres">
      <dgm:prSet presAssocID="{B7E1F1EE-35BA-4CD8-98F5-323BCF90E550}" presName="text2" presStyleLbl="revTx" presStyleIdx="1" presStyleCnt="4" custScaleX="492009" custLinFactX="87344" custLinFactNeighborX="100000" custLinFactNeighborY="4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38285-43E2-4630-83DC-23F27F592A8E}" type="pres">
      <dgm:prSet presAssocID="{B7E1F1EE-35BA-4CD8-98F5-323BCF90E550}" presName="line2" presStyleLbl="callout" presStyleIdx="2" presStyleCnt="8"/>
      <dgm:spPr/>
    </dgm:pt>
    <dgm:pt modelId="{A602C7B4-D5DA-4FA4-9721-E416FB1C632A}" type="pres">
      <dgm:prSet presAssocID="{B7E1F1EE-35BA-4CD8-98F5-323BCF90E550}" presName="d2" presStyleLbl="callout" presStyleIdx="3" presStyleCnt="8"/>
      <dgm:spPr/>
    </dgm:pt>
    <dgm:pt modelId="{0BDA9109-CE48-4299-A0DA-621D6EB476BF}" type="pres">
      <dgm:prSet presAssocID="{4EE4DCB8-4CE1-4AF0-AB62-87CC7BB60F15}" presName="circle3" presStyleLbl="lnNode1" presStyleIdx="2" presStyleCnt="4"/>
      <dgm:spPr/>
    </dgm:pt>
    <dgm:pt modelId="{B222D27B-72D1-4692-B7F8-B3A4A446E605}" type="pres">
      <dgm:prSet presAssocID="{4EE4DCB8-4CE1-4AF0-AB62-87CC7BB60F15}" presName="text3" presStyleLbl="revTx" presStyleIdx="2" presStyleCnt="4" custScaleX="642130" custLinFactX="100000" custLinFactNeighborX="161079" custLinFactNeighborY="-3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73B28-6AAD-44C2-AABD-67E27E3C7188}" type="pres">
      <dgm:prSet presAssocID="{4EE4DCB8-4CE1-4AF0-AB62-87CC7BB60F15}" presName="line3" presStyleLbl="callout" presStyleIdx="4" presStyleCnt="8"/>
      <dgm:spPr/>
    </dgm:pt>
    <dgm:pt modelId="{59235A9C-788B-477D-B9D1-A4EAEFFEA9E7}" type="pres">
      <dgm:prSet presAssocID="{4EE4DCB8-4CE1-4AF0-AB62-87CC7BB60F15}" presName="d3" presStyleLbl="callout" presStyleIdx="5" presStyleCnt="8"/>
      <dgm:spPr/>
    </dgm:pt>
    <dgm:pt modelId="{BDA1C1CA-5C7B-47FE-B3E7-3687B76D225E}" type="pres">
      <dgm:prSet presAssocID="{D3BD1349-15A0-488E-A6A3-4522B13F23D4}" presName="circle4" presStyleLbl="lnNode1" presStyleIdx="3" presStyleCnt="4"/>
      <dgm:spPr/>
    </dgm:pt>
    <dgm:pt modelId="{EA5F8EF7-5391-44D6-BE0E-A08BE25A6A8C}" type="pres">
      <dgm:prSet presAssocID="{D3BD1349-15A0-488E-A6A3-4522B13F23D4}" presName="text4" presStyleLbl="revTx" presStyleIdx="3" presStyleCnt="4" custScaleX="571565" custLinFactX="100000" custLinFactNeighborX="127841" custLinFactNeighborY="-3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D7970-E61B-4D26-B040-7F9CB04D8111}" type="pres">
      <dgm:prSet presAssocID="{D3BD1349-15A0-488E-A6A3-4522B13F23D4}" presName="line4" presStyleLbl="callout" presStyleIdx="6" presStyleCnt="8"/>
      <dgm:spPr/>
    </dgm:pt>
    <dgm:pt modelId="{1BEB7106-93E8-4B69-AC57-698411D7A743}" type="pres">
      <dgm:prSet presAssocID="{D3BD1349-15A0-488E-A6A3-4522B13F23D4}" presName="d4" presStyleLbl="callout" presStyleIdx="7" presStyleCnt="8"/>
      <dgm:spPr/>
    </dgm:pt>
  </dgm:ptLst>
  <dgm:cxnLst>
    <dgm:cxn modelId="{E5275F3B-C57C-4AE6-8446-3642C21CB4CA}" srcId="{1390A55A-160D-44D6-8C8D-8B020AEE3D0D}" destId="{4EE4DCB8-4CE1-4AF0-AB62-87CC7BB60F15}" srcOrd="2" destOrd="0" parTransId="{EB4CFE27-C9F8-4A3E-AADD-D925D0BA9F37}" sibTransId="{276874ED-BB1C-4864-8E2A-EF768852146A}"/>
    <dgm:cxn modelId="{D8A25855-0011-4C35-A3DE-0D5BB27031EF}" srcId="{1390A55A-160D-44D6-8C8D-8B020AEE3D0D}" destId="{B7E1F1EE-35BA-4CD8-98F5-323BCF90E550}" srcOrd="1" destOrd="0" parTransId="{4C150FF6-1329-47B3-BA73-31B538D6D80E}" sibTransId="{DC2B15E6-3C0A-407A-A5C3-990C5DA32EBE}"/>
    <dgm:cxn modelId="{D8541F56-48E2-4807-A564-0F831C7C7DB0}" type="presOf" srcId="{A3DF872D-BAAD-4711-BBD8-1D8E01C94CED}" destId="{554683FD-00F9-49FB-9D27-9A426AEAB1F8}" srcOrd="0" destOrd="0" presId="urn:microsoft.com/office/officeart/2005/8/layout/target1"/>
    <dgm:cxn modelId="{4C60371D-35D4-4462-8868-29DF74C7A77B}" type="presOf" srcId="{D3BD1349-15A0-488E-A6A3-4522B13F23D4}" destId="{EA5F8EF7-5391-44D6-BE0E-A08BE25A6A8C}" srcOrd="0" destOrd="0" presId="urn:microsoft.com/office/officeart/2005/8/layout/target1"/>
    <dgm:cxn modelId="{3C634058-A7DD-4CC7-AA28-97B76CF6274B}" type="presOf" srcId="{B7E1F1EE-35BA-4CD8-98F5-323BCF90E550}" destId="{FA158C90-A848-49A4-BD7A-2963DC6EED29}" srcOrd="0" destOrd="0" presId="urn:microsoft.com/office/officeart/2005/8/layout/target1"/>
    <dgm:cxn modelId="{A972C9D3-9C9E-4B62-94B8-2738F23FCC21}" type="presOf" srcId="{4EE4DCB8-4CE1-4AF0-AB62-87CC7BB60F15}" destId="{B222D27B-72D1-4692-B7F8-B3A4A446E605}" srcOrd="0" destOrd="0" presId="urn:microsoft.com/office/officeart/2005/8/layout/target1"/>
    <dgm:cxn modelId="{DABD712B-3ED3-4586-8D1E-8BA879CEC90A}" srcId="{1390A55A-160D-44D6-8C8D-8B020AEE3D0D}" destId="{D3BD1349-15A0-488E-A6A3-4522B13F23D4}" srcOrd="3" destOrd="0" parTransId="{8781B53A-BC1A-49D9-A520-71B2BE7E2955}" sibTransId="{AD986BE4-8CF1-4077-8D57-298F3BB74C0B}"/>
    <dgm:cxn modelId="{E27B8934-BDAD-451D-8BCE-862972E57D0E}" type="presOf" srcId="{1390A55A-160D-44D6-8C8D-8B020AEE3D0D}" destId="{CC49C95B-5537-4DE1-9B65-35840F719E9C}" srcOrd="0" destOrd="0" presId="urn:microsoft.com/office/officeart/2005/8/layout/target1"/>
    <dgm:cxn modelId="{2DC78A1A-44B1-476D-8B88-930AFDFE1E2E}" srcId="{1390A55A-160D-44D6-8C8D-8B020AEE3D0D}" destId="{A3DF872D-BAAD-4711-BBD8-1D8E01C94CED}" srcOrd="0" destOrd="0" parTransId="{5192A93B-E1D5-4238-8633-FE7C698E75BB}" sibTransId="{99F837DD-A16F-4FC1-B68E-5A9129A75004}"/>
    <dgm:cxn modelId="{A27346BB-6CD7-482C-93CC-0DE64DAD19CD}" type="presParOf" srcId="{CC49C95B-5537-4DE1-9B65-35840F719E9C}" destId="{9AA7CEDC-5C6F-4289-BDD5-8BE7F09C825E}" srcOrd="0" destOrd="0" presId="urn:microsoft.com/office/officeart/2005/8/layout/target1"/>
    <dgm:cxn modelId="{75CEEAA3-4CDB-45A4-AF16-F0BA1EF113D0}" type="presParOf" srcId="{CC49C95B-5537-4DE1-9B65-35840F719E9C}" destId="{554683FD-00F9-49FB-9D27-9A426AEAB1F8}" srcOrd="1" destOrd="0" presId="urn:microsoft.com/office/officeart/2005/8/layout/target1"/>
    <dgm:cxn modelId="{39D2BF52-C9C1-4EAB-A58C-9BAA3BD3A1F7}" type="presParOf" srcId="{CC49C95B-5537-4DE1-9B65-35840F719E9C}" destId="{8AFDC349-3AB2-43F1-82A6-8ED4812772A8}" srcOrd="2" destOrd="0" presId="urn:microsoft.com/office/officeart/2005/8/layout/target1"/>
    <dgm:cxn modelId="{F7426DDC-45E9-4D70-B4D5-0F36FC8E2EEC}" type="presParOf" srcId="{CC49C95B-5537-4DE1-9B65-35840F719E9C}" destId="{AF0ED004-FD01-4C7A-A981-3BE0673C4A7A}" srcOrd="3" destOrd="0" presId="urn:microsoft.com/office/officeart/2005/8/layout/target1"/>
    <dgm:cxn modelId="{483D6432-5DF4-46E3-AE8B-238E32B45C41}" type="presParOf" srcId="{CC49C95B-5537-4DE1-9B65-35840F719E9C}" destId="{33BB714F-2EC1-4B3D-B1C4-7C697B74A03A}" srcOrd="4" destOrd="0" presId="urn:microsoft.com/office/officeart/2005/8/layout/target1"/>
    <dgm:cxn modelId="{AFA40848-BBD8-416D-A0B5-C84C22AECDFB}" type="presParOf" srcId="{CC49C95B-5537-4DE1-9B65-35840F719E9C}" destId="{FA158C90-A848-49A4-BD7A-2963DC6EED29}" srcOrd="5" destOrd="0" presId="urn:microsoft.com/office/officeart/2005/8/layout/target1"/>
    <dgm:cxn modelId="{A9FEF154-02AC-4E3D-A8E2-CB6003024991}" type="presParOf" srcId="{CC49C95B-5537-4DE1-9B65-35840F719E9C}" destId="{96538285-43E2-4630-83DC-23F27F592A8E}" srcOrd="6" destOrd="0" presId="urn:microsoft.com/office/officeart/2005/8/layout/target1"/>
    <dgm:cxn modelId="{BC524D68-BA3B-45DE-A67A-593639336F1D}" type="presParOf" srcId="{CC49C95B-5537-4DE1-9B65-35840F719E9C}" destId="{A602C7B4-D5DA-4FA4-9721-E416FB1C632A}" srcOrd="7" destOrd="0" presId="urn:microsoft.com/office/officeart/2005/8/layout/target1"/>
    <dgm:cxn modelId="{436DA170-90B2-4527-91EB-23D76ECF8571}" type="presParOf" srcId="{CC49C95B-5537-4DE1-9B65-35840F719E9C}" destId="{0BDA9109-CE48-4299-A0DA-621D6EB476BF}" srcOrd="8" destOrd="0" presId="urn:microsoft.com/office/officeart/2005/8/layout/target1"/>
    <dgm:cxn modelId="{F3DDF2CB-3F04-4C03-8674-041E64CEE836}" type="presParOf" srcId="{CC49C95B-5537-4DE1-9B65-35840F719E9C}" destId="{B222D27B-72D1-4692-B7F8-B3A4A446E605}" srcOrd="9" destOrd="0" presId="urn:microsoft.com/office/officeart/2005/8/layout/target1"/>
    <dgm:cxn modelId="{07549C65-B42E-4E13-A63E-883A85B819F3}" type="presParOf" srcId="{CC49C95B-5537-4DE1-9B65-35840F719E9C}" destId="{80573B28-6AAD-44C2-AABD-67E27E3C7188}" srcOrd="10" destOrd="0" presId="urn:microsoft.com/office/officeart/2005/8/layout/target1"/>
    <dgm:cxn modelId="{96F79EE1-4993-4A0A-A722-B6DB43C94564}" type="presParOf" srcId="{CC49C95B-5537-4DE1-9B65-35840F719E9C}" destId="{59235A9C-788B-477D-B9D1-A4EAEFFEA9E7}" srcOrd="11" destOrd="0" presId="urn:microsoft.com/office/officeart/2005/8/layout/target1"/>
    <dgm:cxn modelId="{0FE61BAE-7897-44B6-98C4-52E49F9F7E50}" type="presParOf" srcId="{CC49C95B-5537-4DE1-9B65-35840F719E9C}" destId="{BDA1C1CA-5C7B-47FE-B3E7-3687B76D225E}" srcOrd="12" destOrd="0" presId="urn:microsoft.com/office/officeart/2005/8/layout/target1"/>
    <dgm:cxn modelId="{BD45A497-22A7-4EDA-A4B6-0661910A240E}" type="presParOf" srcId="{CC49C95B-5537-4DE1-9B65-35840F719E9C}" destId="{EA5F8EF7-5391-44D6-BE0E-A08BE25A6A8C}" srcOrd="13" destOrd="0" presId="urn:microsoft.com/office/officeart/2005/8/layout/target1"/>
    <dgm:cxn modelId="{D6C8BA2E-F50F-4371-A628-1AB8EACDA3BC}" type="presParOf" srcId="{CC49C95B-5537-4DE1-9B65-35840F719E9C}" destId="{969D7970-E61B-4D26-B040-7F9CB04D8111}" srcOrd="14" destOrd="0" presId="urn:microsoft.com/office/officeart/2005/8/layout/target1"/>
    <dgm:cxn modelId="{3715700F-3134-4F9C-BBA8-C92F76AEF3A2}" type="presParOf" srcId="{CC49C95B-5537-4DE1-9B65-35840F719E9C}" destId="{1BEB7106-93E8-4B69-AC57-698411D7A743}" srcOrd="15" destOrd="0" presId="urn:microsoft.com/office/officeart/2005/8/layout/targe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CF7B7-1DD5-4005-A65D-AB27A81B14EA}">
      <dsp:nvSpPr>
        <dsp:cNvPr id="0" name=""/>
        <dsp:cNvSpPr/>
      </dsp:nvSpPr>
      <dsp:spPr>
        <a:xfrm>
          <a:off x="81377" y="57996"/>
          <a:ext cx="6215864" cy="903253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b="1" kern="1200" dirty="0" smtClean="0">
              <a:solidFill>
                <a:srgbClr val="FF0000"/>
              </a:solidFill>
            </a:rPr>
            <a:t>Виды аттестации</a:t>
          </a:r>
          <a:endParaRPr lang="ru-RU" sz="5100" b="1" kern="1200" dirty="0">
            <a:solidFill>
              <a:srgbClr val="FF0000"/>
            </a:solidFill>
          </a:endParaRPr>
        </a:p>
      </dsp:txBody>
      <dsp:txXfrm>
        <a:off x="107832" y="84451"/>
        <a:ext cx="6162954" cy="850343"/>
      </dsp:txXfrm>
    </dsp:sp>
    <dsp:sp modelId="{C901C136-5EBE-4434-A5FF-D47D6EA30A37}">
      <dsp:nvSpPr>
        <dsp:cNvPr id="0" name=""/>
        <dsp:cNvSpPr/>
      </dsp:nvSpPr>
      <dsp:spPr>
        <a:xfrm>
          <a:off x="702963" y="961250"/>
          <a:ext cx="385116" cy="916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6297"/>
              </a:lnTo>
              <a:lnTo>
                <a:pt x="385116" y="916297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9BFDC-AA67-404D-9D17-BFAA1EF7D889}">
      <dsp:nvSpPr>
        <dsp:cNvPr id="0" name=""/>
        <dsp:cNvSpPr/>
      </dsp:nvSpPr>
      <dsp:spPr>
        <a:xfrm>
          <a:off x="1088080" y="1239148"/>
          <a:ext cx="6260008" cy="1276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ОБЯЗАТЕЛЬНАЯ  АТТЕСТАЦИЯ </a:t>
          </a:r>
          <a:r>
            <a:rPr lang="ru-RU" sz="2000" b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на СЗД, в рамках которой проводится п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роцедура оценки профессиональных знаний аттестуемых (аттестацию проводит образовательная организация).</a:t>
          </a:r>
          <a:endParaRPr lang="ru-RU" sz="2000" b="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5476" y="1276544"/>
        <a:ext cx="6185216" cy="1202007"/>
      </dsp:txXfrm>
    </dsp:sp>
    <dsp:sp modelId="{C9B56D1A-64DB-41A2-A2ED-FA3F0E4F6E2D}">
      <dsp:nvSpPr>
        <dsp:cNvPr id="0" name=""/>
        <dsp:cNvSpPr/>
      </dsp:nvSpPr>
      <dsp:spPr>
        <a:xfrm>
          <a:off x="702963" y="961250"/>
          <a:ext cx="385116" cy="2306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708"/>
              </a:lnTo>
              <a:lnTo>
                <a:pt x="385116" y="2306708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26982-C5A4-4741-B157-3E4D20F0BFCF}">
      <dsp:nvSpPr>
        <dsp:cNvPr id="0" name=""/>
        <dsp:cNvSpPr/>
      </dsp:nvSpPr>
      <dsp:spPr>
        <a:xfrm>
          <a:off x="1088080" y="2667146"/>
          <a:ext cx="6274314" cy="1201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ЗАЯВИТЕЛЬНАЯ</a:t>
          </a:r>
          <a:r>
            <a:rPr lang="ru-RU" sz="2000" b="1" kern="1200" dirty="0" smtClean="0">
              <a:solidFill>
                <a:srgbClr val="FF0000"/>
              </a:solidFill>
            </a:rPr>
            <a:t> </a:t>
          </a: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 на квалификационную категорию (первую или высшую). Аттестацию проводит аттестационная комиссия МОиН РТ.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3274" y="2702340"/>
        <a:ext cx="6203926" cy="1131236"/>
      </dsp:txXfrm>
    </dsp:sp>
    <dsp:sp modelId="{AE7D7429-CFDC-4938-AE06-1BEB869E8ECF}">
      <dsp:nvSpPr>
        <dsp:cNvPr id="0" name=""/>
        <dsp:cNvSpPr/>
      </dsp:nvSpPr>
      <dsp:spPr>
        <a:xfrm>
          <a:off x="702963" y="961250"/>
          <a:ext cx="379115" cy="363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6897"/>
              </a:lnTo>
              <a:lnTo>
                <a:pt x="379115" y="3636897"/>
              </a:lnTo>
            </a:path>
          </a:pathLst>
        </a:custGeom>
        <a:noFill/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9DB0-559A-4FBE-88BD-8F5DC7918916}">
      <dsp:nvSpPr>
        <dsp:cNvPr id="0" name=""/>
        <dsp:cNvSpPr/>
      </dsp:nvSpPr>
      <dsp:spPr>
        <a:xfrm>
          <a:off x="1082079" y="4024469"/>
          <a:ext cx="6320477" cy="1147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00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АТТЕСТАЦИЯ РУКОВОДИТЕЛЕЙ </a:t>
          </a:r>
          <a:r>
            <a:rPr lang="ru-RU" sz="2000" b="0" i="0" kern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образовательных организаций  (аттестацию проводит учредитель).</a:t>
          </a:r>
          <a:endParaRPr lang="ru-RU" sz="2000" b="0" i="0" kern="1200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684" y="4058074"/>
        <a:ext cx="6253267" cy="1080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4EE1A-3521-439F-AB5A-395B8E654716}">
      <dsp:nvSpPr>
        <dsp:cNvPr id="0" name=""/>
        <dsp:cNvSpPr/>
      </dsp:nvSpPr>
      <dsp:spPr>
        <a:xfrm>
          <a:off x="2" y="56712"/>
          <a:ext cx="7575329" cy="608837"/>
        </a:xfrm>
        <a:prstGeom prst="chevron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baseline="0" dirty="0" smtClean="0"/>
            <a:t>в приеме заявлений педагогических работников ,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baseline="0" dirty="0" smtClean="0"/>
            <a:t>желающих аттестоваться на первую или высшую категории;</a:t>
          </a:r>
          <a:endParaRPr lang="ru-RU" sz="1800" b="1" kern="1200" dirty="0"/>
        </a:p>
      </dsp:txBody>
      <dsp:txXfrm>
        <a:off x="304421" y="56712"/>
        <a:ext cx="6966492" cy="608837"/>
      </dsp:txXfrm>
    </dsp:sp>
    <dsp:sp modelId="{5F07FC14-11E2-48EB-8ADF-2B4789E4E3CE}">
      <dsp:nvSpPr>
        <dsp:cNvPr id="0" name=""/>
        <dsp:cNvSpPr/>
      </dsp:nvSpPr>
      <dsp:spPr>
        <a:xfrm>
          <a:off x="2" y="861498"/>
          <a:ext cx="7575329" cy="783677"/>
        </a:xfrm>
        <a:prstGeom prst="chevron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baseline="0" dirty="0" smtClean="0"/>
            <a:t>в организации внешней экспертизы профессиональных результатов  педагогических работников, заявившихся на аттестацию на первую или высшую категории; </a:t>
          </a:r>
          <a:endParaRPr lang="ru-RU" sz="1800" b="1" kern="1200" dirty="0"/>
        </a:p>
      </dsp:txBody>
      <dsp:txXfrm>
        <a:off x="391841" y="861498"/>
        <a:ext cx="6791652" cy="783677"/>
      </dsp:txXfrm>
    </dsp:sp>
    <dsp:sp modelId="{C0273F7F-04A1-4929-8BCC-6CB7EA6C0D95}">
      <dsp:nvSpPr>
        <dsp:cNvPr id="0" name=""/>
        <dsp:cNvSpPr/>
      </dsp:nvSpPr>
      <dsp:spPr>
        <a:xfrm>
          <a:off x="2" y="1738018"/>
          <a:ext cx="7575329" cy="783677"/>
        </a:xfrm>
        <a:prstGeom prst="chevron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baseline="0" dirty="0" smtClean="0"/>
            <a:t> </a:t>
          </a:r>
          <a:r>
            <a:rPr lang="ru-RU" sz="1800" b="1" i="0" kern="1200" baseline="0" dirty="0" smtClean="0"/>
            <a:t>в подготовке предложений о соответствии или несоответствии указанных работников  заявленной квалификационной категории; </a:t>
          </a:r>
          <a:endParaRPr lang="ru-RU" sz="1800" b="1" kern="1200" dirty="0"/>
        </a:p>
      </dsp:txBody>
      <dsp:txXfrm>
        <a:off x="391841" y="1738018"/>
        <a:ext cx="6791652" cy="783677"/>
      </dsp:txXfrm>
    </dsp:sp>
    <dsp:sp modelId="{348DE40D-7F08-4143-922F-4F9CF6E413FB}">
      <dsp:nvSpPr>
        <dsp:cNvPr id="0" name=""/>
        <dsp:cNvSpPr/>
      </dsp:nvSpPr>
      <dsp:spPr>
        <a:xfrm>
          <a:off x="2" y="2701960"/>
          <a:ext cx="7575329" cy="608837"/>
        </a:xfrm>
        <a:prstGeom prst="chevron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baseline="0" dirty="0" smtClean="0"/>
            <a:t> </a:t>
          </a:r>
          <a:r>
            <a:rPr lang="ru-RU" sz="1600" b="1" i="0" kern="1200" baseline="0" dirty="0" smtClean="0"/>
            <a:t>в оформлении  личных дел  педагогических работников  по итогом аттестации</a:t>
          </a:r>
          <a:endParaRPr lang="ru-RU" sz="1600" b="1" kern="1200" dirty="0"/>
        </a:p>
      </dsp:txBody>
      <dsp:txXfrm>
        <a:off x="304421" y="2701960"/>
        <a:ext cx="6966492" cy="608837"/>
      </dsp:txXfrm>
    </dsp:sp>
    <dsp:sp modelId="{57897671-BD73-452D-9341-68E5AA7FF8E0}">
      <dsp:nvSpPr>
        <dsp:cNvPr id="0" name=""/>
        <dsp:cNvSpPr/>
      </dsp:nvSpPr>
      <dsp:spPr>
        <a:xfrm>
          <a:off x="0" y="3460827"/>
          <a:ext cx="7575329" cy="815045"/>
        </a:xfrm>
        <a:prstGeom prst="chevron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baseline="0" dirty="0" smtClean="0"/>
            <a:t>в обеспечении выполнения рекомендаций аттестационной комиссии Министерства педагогическими работниками</a:t>
          </a:r>
          <a:r>
            <a:rPr lang="ru-RU" sz="1800" b="0" i="0" kern="1200" baseline="0" dirty="0" smtClean="0"/>
            <a:t>.</a:t>
          </a:r>
          <a:endParaRPr lang="ru-RU" sz="1800" kern="1200" dirty="0"/>
        </a:p>
      </dsp:txBody>
      <dsp:txXfrm>
        <a:off x="407523" y="3460827"/>
        <a:ext cx="6760284" cy="8150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58868-248C-4E64-8ECA-5BA86EB43573}">
      <dsp:nvSpPr>
        <dsp:cNvPr id="0" name=""/>
        <dsp:cNvSpPr/>
      </dsp:nvSpPr>
      <dsp:spPr>
        <a:xfrm>
          <a:off x="0" y="172224"/>
          <a:ext cx="1044116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1E83E-97A4-44FD-8D70-EB6E6A816EAF}">
      <dsp:nvSpPr>
        <dsp:cNvPr id="0" name=""/>
        <dsp:cNvSpPr/>
      </dsp:nvSpPr>
      <dsp:spPr>
        <a:xfrm>
          <a:off x="522058" y="4439"/>
          <a:ext cx="9571985" cy="9427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выбирает эксперта для аттестуемого автоматически, поэтому  нужно быть внимательным при  составлении состава экспертов.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Время - до 4 октября</a:t>
          </a:r>
          <a:endParaRPr lang="ru-RU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8078" y="50459"/>
        <a:ext cx="9479945" cy="850689"/>
      </dsp:txXfrm>
    </dsp:sp>
    <dsp:sp modelId="{CFB02F0A-5E83-4CAD-A3E5-C3D3367E13AC}">
      <dsp:nvSpPr>
        <dsp:cNvPr id="0" name=""/>
        <dsp:cNvSpPr/>
      </dsp:nvSpPr>
      <dsp:spPr>
        <a:xfrm>
          <a:off x="0" y="1558932"/>
          <a:ext cx="1044116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E2722-E83C-4899-9B0F-65B26296B4E6}">
      <dsp:nvSpPr>
        <dsp:cNvPr id="0" name=""/>
        <dsp:cNvSpPr/>
      </dsp:nvSpPr>
      <dsp:spPr>
        <a:xfrm>
          <a:off x="986480" y="1399150"/>
          <a:ext cx="9454679" cy="583683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Внешние эксперты проводят экспертизу аттестуемых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своего</a:t>
          </a: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района.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Важны все направления</a:t>
          </a:r>
          <a:endParaRPr lang="ru-RU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4973" y="1427643"/>
        <a:ext cx="9397693" cy="526697"/>
      </dsp:txXfrm>
    </dsp:sp>
    <dsp:sp modelId="{B7282C66-F611-48D5-B20E-E5D45FF4FF40}">
      <dsp:nvSpPr>
        <dsp:cNvPr id="0" name=""/>
        <dsp:cNvSpPr/>
      </dsp:nvSpPr>
      <dsp:spPr>
        <a:xfrm>
          <a:off x="0" y="3394576"/>
          <a:ext cx="1044116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5467EE-1CBD-4B5D-A080-77B43508475D}">
      <dsp:nvSpPr>
        <dsp:cNvPr id="0" name=""/>
        <dsp:cNvSpPr/>
      </dsp:nvSpPr>
      <dsp:spPr>
        <a:xfrm>
          <a:off x="510778" y="2630412"/>
          <a:ext cx="9930381" cy="1423803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Внешние эксперты проводят заочную  экспертизу материалов на основании карты результативности, заключения внутреннего эксперта и листа самооценки, выставляют экспертную оценку (среднее значение); прикрепляют экспертный лист; экспертное заключение, добавив свое мнение как внешнего эксперта. 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Проведите инструктаж!</a:t>
          </a:r>
        </a:p>
      </dsp:txBody>
      <dsp:txXfrm>
        <a:off x="580282" y="2699916"/>
        <a:ext cx="9791373" cy="1284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7C230-52B5-403C-B14C-286450AF5908}">
      <dsp:nvSpPr>
        <dsp:cNvPr id="0" name=""/>
        <dsp:cNvSpPr/>
      </dsp:nvSpPr>
      <dsp:spPr>
        <a:xfrm>
          <a:off x="3183214" y="999188"/>
          <a:ext cx="2651828" cy="265182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НСУР</a:t>
          </a:r>
          <a:endParaRPr lang="ru-RU" sz="4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71565" y="1387539"/>
        <a:ext cx="1875126" cy="1875126"/>
      </dsp:txXfrm>
    </dsp:sp>
    <dsp:sp modelId="{5B65871B-EB90-4AEB-802A-2776B2844BAF}">
      <dsp:nvSpPr>
        <dsp:cNvPr id="0" name=""/>
        <dsp:cNvSpPr/>
      </dsp:nvSpPr>
      <dsp:spPr>
        <a:xfrm>
          <a:off x="2458055" y="-166310"/>
          <a:ext cx="4220411" cy="1528924"/>
        </a:xfrm>
        <a:prstGeom prst="ellipse">
          <a:avLst/>
        </a:prstGeom>
        <a:solidFill>
          <a:schemeClr val="accent5">
            <a:alpha val="50000"/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Новая модель аттестации (оценка компетентности педагога на основе единых федеральных оценочных материалов (ЕФОМ): предметные, методические, психолого-педагогические, коммуникативные)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6120" y="57596"/>
        <a:ext cx="2984281" cy="1081112"/>
      </dsp:txXfrm>
    </dsp:sp>
    <dsp:sp modelId="{287307FF-7412-4444-9238-394850862F2E}">
      <dsp:nvSpPr>
        <dsp:cNvPr id="0" name=""/>
        <dsp:cNvSpPr/>
      </dsp:nvSpPr>
      <dsp:spPr>
        <a:xfrm>
          <a:off x="5534298" y="1166618"/>
          <a:ext cx="2995293" cy="2127535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Персонифицированное повышение квалификации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 результатам оценки должно быть обеспечено персонифицированное ПК учителя, совершенствование системы ПК)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72949" y="1478188"/>
        <a:ext cx="2117991" cy="1504395"/>
      </dsp:txXfrm>
    </dsp:sp>
    <dsp:sp modelId="{058695DE-DFD7-465A-AB56-6F0098426B35}">
      <dsp:nvSpPr>
        <dsp:cNvPr id="0" name=""/>
        <dsp:cNvSpPr/>
      </dsp:nvSpPr>
      <dsp:spPr>
        <a:xfrm>
          <a:off x="2868825" y="2887330"/>
          <a:ext cx="3171321" cy="1790037"/>
        </a:xfrm>
        <a:prstGeom prst="ellipse">
          <a:avLst/>
        </a:prstGeom>
        <a:solidFill>
          <a:schemeClr val="accent5">
            <a:alpha val="50000"/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Педагогическое образование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(целевое обучение будущих педагогов, независимая оценка профессиональных компетенций выпускников вузов)</a:t>
          </a:r>
        </a:p>
      </dsp:txBody>
      <dsp:txXfrm>
        <a:off x="3333254" y="3149475"/>
        <a:ext cx="2242463" cy="1265747"/>
      </dsp:txXfrm>
    </dsp:sp>
    <dsp:sp modelId="{2B76CAAC-1041-4EC2-9F18-9C059E57389F}">
      <dsp:nvSpPr>
        <dsp:cNvPr id="0" name=""/>
        <dsp:cNvSpPr/>
      </dsp:nvSpPr>
      <dsp:spPr>
        <a:xfrm>
          <a:off x="751252" y="1230425"/>
          <a:ext cx="2743807" cy="1951918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Мотивация, стимулирование 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u="sng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престижа профессии</a:t>
          </a: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конкурсы профессионального мастерства, гранты профессионального роста)</a:t>
          </a:r>
        </a:p>
      </dsp:txBody>
      <dsp:txXfrm>
        <a:off x="1153073" y="1516277"/>
        <a:ext cx="1940165" cy="13802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1C1CA-5C7B-47FE-B3E7-3687B76D225E}">
      <dsp:nvSpPr>
        <dsp:cNvPr id="0" name=""/>
        <dsp:cNvSpPr/>
      </dsp:nvSpPr>
      <dsp:spPr>
        <a:xfrm>
          <a:off x="1954594" y="1044116"/>
          <a:ext cx="3132348" cy="3132348"/>
        </a:xfrm>
        <a:prstGeom prst="ellipse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DA9109-CE48-4299-A0DA-621D6EB476BF}">
      <dsp:nvSpPr>
        <dsp:cNvPr id="0" name=""/>
        <dsp:cNvSpPr/>
      </dsp:nvSpPr>
      <dsp:spPr>
        <a:xfrm>
          <a:off x="2402259" y="1491780"/>
          <a:ext cx="2237018" cy="2237018"/>
        </a:xfrm>
        <a:prstGeom prst="ellipse">
          <a:avLst/>
        </a:prstGeom>
        <a:solidFill>
          <a:schemeClr val="accent1">
            <a:shade val="80000"/>
            <a:hueOff val="204164"/>
            <a:satOff val="-2928"/>
            <a:lumOff val="170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BB714F-2EC1-4B3D-B1C4-7C697B74A03A}">
      <dsp:nvSpPr>
        <dsp:cNvPr id="0" name=""/>
        <dsp:cNvSpPr/>
      </dsp:nvSpPr>
      <dsp:spPr>
        <a:xfrm>
          <a:off x="2849663" y="1939184"/>
          <a:ext cx="1342211" cy="1342211"/>
        </a:xfrm>
        <a:prstGeom prst="ellipse">
          <a:avLst/>
        </a:prstGeom>
        <a:solidFill>
          <a:schemeClr val="accent1">
            <a:shade val="80000"/>
            <a:hueOff val="102082"/>
            <a:satOff val="-1464"/>
            <a:lumOff val="853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AA7CEDC-5C6F-4289-BDD5-8BE7F09C825E}">
      <dsp:nvSpPr>
        <dsp:cNvPr id="0" name=""/>
        <dsp:cNvSpPr/>
      </dsp:nvSpPr>
      <dsp:spPr>
        <a:xfrm>
          <a:off x="3297066" y="2386588"/>
          <a:ext cx="447403" cy="447403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4683FD-00F9-49FB-9D27-9A426AEAB1F8}">
      <dsp:nvSpPr>
        <dsp:cNvPr id="0" name=""/>
        <dsp:cNvSpPr/>
      </dsp:nvSpPr>
      <dsp:spPr>
        <a:xfrm>
          <a:off x="5678163" y="0"/>
          <a:ext cx="3709263" cy="749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Предметные компетенции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78163" y="0"/>
        <a:ext cx="3709263" cy="749153"/>
      </dsp:txXfrm>
    </dsp:sp>
    <dsp:sp modelId="{8AFDC349-3AB2-43F1-82A6-8ED4812772A8}">
      <dsp:nvSpPr>
        <dsp:cNvPr id="0" name=""/>
        <dsp:cNvSpPr/>
      </dsp:nvSpPr>
      <dsp:spPr>
        <a:xfrm>
          <a:off x="5217457" y="374576"/>
          <a:ext cx="3915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F0ED004-FD01-4C7A-A981-3BE0673C4A7A}">
      <dsp:nvSpPr>
        <dsp:cNvPr id="0" name=""/>
        <dsp:cNvSpPr/>
      </dsp:nvSpPr>
      <dsp:spPr>
        <a:xfrm rot="5400000">
          <a:off x="3249298" y="621249"/>
          <a:ext cx="2213525" cy="172279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158C90-A848-49A4-BD7A-2963DC6EED29}">
      <dsp:nvSpPr>
        <dsp:cNvPr id="0" name=""/>
        <dsp:cNvSpPr/>
      </dsp:nvSpPr>
      <dsp:spPr>
        <a:xfrm>
          <a:off x="5670982" y="746156"/>
          <a:ext cx="3503358" cy="749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Методические компетенции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70982" y="746156"/>
        <a:ext cx="3503358" cy="749153"/>
      </dsp:txXfrm>
    </dsp:sp>
    <dsp:sp modelId="{96538285-43E2-4630-83DC-23F27F592A8E}">
      <dsp:nvSpPr>
        <dsp:cNvPr id="0" name=""/>
        <dsp:cNvSpPr/>
      </dsp:nvSpPr>
      <dsp:spPr>
        <a:xfrm>
          <a:off x="5217457" y="1123729"/>
          <a:ext cx="3915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02C7B4-D5DA-4FA4-9721-E416FB1C632A}">
      <dsp:nvSpPr>
        <dsp:cNvPr id="0" name=""/>
        <dsp:cNvSpPr/>
      </dsp:nvSpPr>
      <dsp:spPr>
        <a:xfrm rot="5400000">
          <a:off x="3632489" y="1358133"/>
          <a:ext cx="1817805" cy="134951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222D27B-72D1-4692-B7F8-B3A4A446E605}">
      <dsp:nvSpPr>
        <dsp:cNvPr id="0" name=""/>
        <dsp:cNvSpPr/>
      </dsp:nvSpPr>
      <dsp:spPr>
        <a:xfrm>
          <a:off x="6038155" y="1492313"/>
          <a:ext cx="4476986" cy="749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Психолого-педагогические компетенции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38155" y="1492313"/>
        <a:ext cx="4476986" cy="749153"/>
      </dsp:txXfrm>
    </dsp:sp>
    <dsp:sp modelId="{80573B28-6AAD-44C2-AABD-67E27E3C7188}">
      <dsp:nvSpPr>
        <dsp:cNvPr id="0" name=""/>
        <dsp:cNvSpPr/>
      </dsp:nvSpPr>
      <dsp:spPr>
        <a:xfrm>
          <a:off x="5217457" y="1872883"/>
          <a:ext cx="3915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235A9C-788B-477D-B9D1-A4EAEFFEA9E7}">
      <dsp:nvSpPr>
        <dsp:cNvPr id="0" name=""/>
        <dsp:cNvSpPr/>
      </dsp:nvSpPr>
      <dsp:spPr>
        <a:xfrm rot="5400000">
          <a:off x="4003411" y="2044901"/>
          <a:ext cx="1386586" cy="104150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5F8EF7-5391-44D6-BE0E-A08BE25A6A8C}">
      <dsp:nvSpPr>
        <dsp:cNvPr id="0" name=""/>
        <dsp:cNvSpPr/>
      </dsp:nvSpPr>
      <dsp:spPr>
        <a:xfrm>
          <a:off x="5702321" y="2238462"/>
          <a:ext cx="3863704" cy="749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Коммуникативные компетенции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2321" y="2238462"/>
        <a:ext cx="3863704" cy="749153"/>
      </dsp:txXfrm>
    </dsp:sp>
    <dsp:sp modelId="{969D7970-E61B-4D26-B040-7F9CB04D8111}">
      <dsp:nvSpPr>
        <dsp:cNvPr id="0" name=""/>
        <dsp:cNvSpPr/>
      </dsp:nvSpPr>
      <dsp:spPr>
        <a:xfrm>
          <a:off x="5217457" y="2622036"/>
          <a:ext cx="3915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BEB7106-93E8-4B69-AC57-698411D7A743}">
      <dsp:nvSpPr>
        <dsp:cNvPr id="0" name=""/>
        <dsp:cNvSpPr/>
      </dsp:nvSpPr>
      <dsp:spPr>
        <a:xfrm rot="5400000">
          <a:off x="4375221" y="2734383"/>
          <a:ext cx="953069" cy="72774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1C1CA-5C7B-47FE-B3E7-3687B76D225E}">
      <dsp:nvSpPr>
        <dsp:cNvPr id="0" name=""/>
        <dsp:cNvSpPr/>
      </dsp:nvSpPr>
      <dsp:spPr>
        <a:xfrm>
          <a:off x="2569785" y="378042"/>
          <a:ext cx="1134126" cy="1134126"/>
        </a:xfrm>
        <a:prstGeom prst="ellipse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A9109-CE48-4299-A0DA-621D6EB476BF}">
      <dsp:nvSpPr>
        <dsp:cNvPr id="0" name=""/>
        <dsp:cNvSpPr/>
      </dsp:nvSpPr>
      <dsp:spPr>
        <a:xfrm>
          <a:off x="2731871" y="540127"/>
          <a:ext cx="809954" cy="809954"/>
        </a:xfrm>
        <a:prstGeom prst="ellipse">
          <a:avLst/>
        </a:prstGeom>
        <a:solidFill>
          <a:schemeClr val="accent1">
            <a:shade val="80000"/>
            <a:hueOff val="204164"/>
            <a:satOff val="-2928"/>
            <a:lumOff val="170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B714F-2EC1-4B3D-B1C4-7C697B74A03A}">
      <dsp:nvSpPr>
        <dsp:cNvPr id="0" name=""/>
        <dsp:cNvSpPr/>
      </dsp:nvSpPr>
      <dsp:spPr>
        <a:xfrm>
          <a:off x="2893862" y="702118"/>
          <a:ext cx="485972" cy="485972"/>
        </a:xfrm>
        <a:prstGeom prst="ellipse">
          <a:avLst/>
        </a:prstGeom>
        <a:solidFill>
          <a:schemeClr val="accent1">
            <a:shade val="80000"/>
            <a:hueOff val="102082"/>
            <a:satOff val="-1464"/>
            <a:lumOff val="85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A7CEDC-5C6F-4289-BDD5-8BE7F09C825E}">
      <dsp:nvSpPr>
        <dsp:cNvPr id="0" name=""/>
        <dsp:cNvSpPr/>
      </dsp:nvSpPr>
      <dsp:spPr>
        <a:xfrm>
          <a:off x="3055853" y="864109"/>
          <a:ext cx="161990" cy="161990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683FD-00F9-49FB-9D27-9A426AEAB1F8}">
      <dsp:nvSpPr>
        <dsp:cNvPr id="0" name=""/>
        <dsp:cNvSpPr/>
      </dsp:nvSpPr>
      <dsp:spPr>
        <a:xfrm>
          <a:off x="3824598" y="25399"/>
          <a:ext cx="3912502" cy="27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Предметные компетенции</a:t>
          </a:r>
        </a:p>
      </dsp:txBody>
      <dsp:txXfrm>
        <a:off x="3824598" y="25399"/>
        <a:ext cx="3912502" cy="271245"/>
      </dsp:txXfrm>
    </dsp:sp>
    <dsp:sp modelId="{8AFDC349-3AB2-43F1-82A6-8ED4812772A8}">
      <dsp:nvSpPr>
        <dsp:cNvPr id="0" name=""/>
        <dsp:cNvSpPr/>
      </dsp:nvSpPr>
      <dsp:spPr>
        <a:xfrm>
          <a:off x="3751166" y="135622"/>
          <a:ext cx="1417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D004-FD01-4C7A-A981-3BE0673C4A7A}">
      <dsp:nvSpPr>
        <dsp:cNvPr id="0" name=""/>
        <dsp:cNvSpPr/>
      </dsp:nvSpPr>
      <dsp:spPr>
        <a:xfrm rot="5400000">
          <a:off x="3038557" y="224934"/>
          <a:ext cx="801449" cy="62376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58C90-A848-49A4-BD7A-2963DC6EED29}">
      <dsp:nvSpPr>
        <dsp:cNvPr id="0" name=""/>
        <dsp:cNvSpPr/>
      </dsp:nvSpPr>
      <dsp:spPr>
        <a:xfrm>
          <a:off x="3843822" y="283532"/>
          <a:ext cx="2790000" cy="27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Методические компетенции</a:t>
          </a:r>
        </a:p>
      </dsp:txBody>
      <dsp:txXfrm>
        <a:off x="3843822" y="283532"/>
        <a:ext cx="2790000" cy="271245"/>
      </dsp:txXfrm>
    </dsp:sp>
    <dsp:sp modelId="{96538285-43E2-4630-83DC-23F27F592A8E}">
      <dsp:nvSpPr>
        <dsp:cNvPr id="0" name=""/>
        <dsp:cNvSpPr/>
      </dsp:nvSpPr>
      <dsp:spPr>
        <a:xfrm>
          <a:off x="3751166" y="406867"/>
          <a:ext cx="1417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2C7B4-D5DA-4FA4-9721-E416FB1C632A}">
      <dsp:nvSpPr>
        <dsp:cNvPr id="0" name=""/>
        <dsp:cNvSpPr/>
      </dsp:nvSpPr>
      <dsp:spPr>
        <a:xfrm rot="5400000">
          <a:off x="3177298" y="491738"/>
          <a:ext cx="658171" cy="48861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2D27B-72D1-4692-B7F8-B3A4A446E605}">
      <dsp:nvSpPr>
        <dsp:cNvPr id="0" name=""/>
        <dsp:cNvSpPr/>
      </dsp:nvSpPr>
      <dsp:spPr>
        <a:xfrm>
          <a:off x="3836305" y="532096"/>
          <a:ext cx="3641281" cy="27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Психолого-педагогические компетенции</a:t>
          </a:r>
        </a:p>
      </dsp:txBody>
      <dsp:txXfrm>
        <a:off x="3836305" y="532096"/>
        <a:ext cx="3641281" cy="271245"/>
      </dsp:txXfrm>
    </dsp:sp>
    <dsp:sp modelId="{80573B28-6AAD-44C2-AABD-67E27E3C7188}">
      <dsp:nvSpPr>
        <dsp:cNvPr id="0" name=""/>
        <dsp:cNvSpPr/>
      </dsp:nvSpPr>
      <dsp:spPr>
        <a:xfrm>
          <a:off x="3751166" y="678112"/>
          <a:ext cx="1417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35A9C-788B-477D-B9D1-A4EAEFFEA9E7}">
      <dsp:nvSpPr>
        <dsp:cNvPr id="0" name=""/>
        <dsp:cNvSpPr/>
      </dsp:nvSpPr>
      <dsp:spPr>
        <a:xfrm rot="5400000">
          <a:off x="3311598" y="740395"/>
          <a:ext cx="502039" cy="37709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F8EF7-5391-44D6-BE0E-A08BE25A6A8C}">
      <dsp:nvSpPr>
        <dsp:cNvPr id="0" name=""/>
        <dsp:cNvSpPr/>
      </dsp:nvSpPr>
      <dsp:spPr>
        <a:xfrm>
          <a:off x="3847899" y="803338"/>
          <a:ext cx="3241133" cy="27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Коммуникативные компетенции</a:t>
          </a:r>
        </a:p>
      </dsp:txBody>
      <dsp:txXfrm>
        <a:off x="3847899" y="803338"/>
        <a:ext cx="3241133" cy="271245"/>
      </dsp:txXfrm>
    </dsp:sp>
    <dsp:sp modelId="{969D7970-E61B-4D26-B040-7F9CB04D8111}">
      <dsp:nvSpPr>
        <dsp:cNvPr id="0" name=""/>
        <dsp:cNvSpPr/>
      </dsp:nvSpPr>
      <dsp:spPr>
        <a:xfrm>
          <a:off x="3751166" y="949357"/>
          <a:ext cx="14176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EB7106-93E8-4B69-AC57-698411D7A743}">
      <dsp:nvSpPr>
        <dsp:cNvPr id="0" name=""/>
        <dsp:cNvSpPr/>
      </dsp:nvSpPr>
      <dsp:spPr>
        <a:xfrm rot="5400000">
          <a:off x="3446219" y="990035"/>
          <a:ext cx="345076" cy="26349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0.05315</cdr:x>
      <cdr:y>0.04123</cdr:y>
    </cdr:from>
    <cdr:to>
      <cdr:x>0.93287</cdr:x>
      <cdr:y>0.14488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1951" y="166689"/>
          <a:ext cx="5991225" cy="419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i="0" baseline="0" dirty="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ДИНАМИКА ПРОФЕССИОНАЛЬНОГО РОСТА ПЕДАГОГИЧЕСКИХ РАБОТНИКОВ</a:t>
          </a:r>
          <a:endParaRPr lang="ru-RU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0.05455</cdr:x>
      <cdr:y>0.92617</cdr:y>
    </cdr:from>
    <cdr:to>
      <cdr:x>0.93566</cdr:x>
      <cdr:y>0.9848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1476" y="4062414"/>
          <a:ext cx="60007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0.03497</cdr:x>
      <cdr:y>0.90879</cdr:y>
    </cdr:from>
    <cdr:to>
      <cdr:x>0.96084</cdr:x>
      <cdr:y>0.9696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38125" y="3986214"/>
          <a:ext cx="6305551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t-RU" sz="90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*Количество педагогических работников, получивших в 2014-2015 годах вторую квалификационную категорию – 0,9%</a:t>
          </a:r>
          <a:endParaRPr lang="ru-RU" sz="900">
            <a:effectLst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 xmlns:a="http://schemas.openxmlformats.org/drawingml/2006/main">
          <a:endParaRPr lang="ru-RU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4" cy="496253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0" tIns="45655" rIns="91310" bIns="456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0" tIns="45655" rIns="91310" bIns="456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0" tIns="45655" rIns="91310" bIns="45655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44681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3078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26984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1157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2196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8343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76426" y="4715155"/>
            <a:ext cx="5841483" cy="4699835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71846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62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05212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18816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59669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42328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629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629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85332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629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629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9BAE2-A484-4249-B0FE-3255504F9F72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1262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95503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9070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199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F9ED-559B-4D5C-A40E-70B2972C2CF8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D563-ED29-4141-878B-B83BA519F03C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72B8-749E-4C74-A894-2BD8C4703997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C5B9-29D4-494F-B123-1359D40AEB15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3DA4-6BD1-4DF5-95E2-FF5F652092E5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ACFC-1BC0-49F0-832F-32FCA949F762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42FE-08CF-4EE0-9A52-5BF7EC9F6B63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5A6AB-DA54-4E8B-A8B8-147BB6749723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862D-7695-41E7-8830-75069E6FFCFF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8859-4214-48E3-A74F-A19E8540D735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23E9-4598-457C-8474-D281BBE5B956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44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0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3692C-B54B-44BA-8DF0-7EC85B6C26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439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7411-696A-46F5-A752-A8AE8831EC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9293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EC02-9357-4EFC-A73B-1933E6C8D8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6232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7E3F7-1128-4875-AA41-DBD85F26B3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91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8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1F08-8878-497F-8A9B-E62B471927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888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2C1-831A-4CCB-8C70-CBC2D8F450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5420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D3E0-CAC2-43BA-A173-F41E693394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6577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1EC8F-78AC-429B-9CF0-958DBE387F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463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414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C9AD-24F8-4220-8933-164AD0598C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566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CEB5-9A87-4A6B-8468-BB553760E1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5603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EB382-9E64-432D-8722-061C16FC82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957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18B3-25DE-4981-9533-B95287C6B739}" type="datetime1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fld id="{52EA8965-349C-4DC0-9CF4-E2FF505EFE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40"/>
              <a:t>02.10.2019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40"/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4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87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98" y="-19945"/>
            <a:ext cx="12234333" cy="698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63352" y="1628013"/>
            <a:ext cx="11809312" cy="2339096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Совершенствование</a:t>
            </a:r>
          </a:p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системы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педагогической аттестации</a:t>
            </a:r>
          </a:p>
          <a:p>
            <a:pPr algn="ctr" defTabSz="121911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2019 году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087888" y="4653136"/>
            <a:ext cx="6696744" cy="1944216"/>
          </a:xfrm>
          <a:prstGeom prst="rect">
            <a:avLst/>
          </a:prstGeom>
          <a:ln>
            <a:noFill/>
          </a:ln>
          <a:effectLst/>
        </p:spPr>
        <p:txBody>
          <a:bodyPr lIns="121915" tIns="60957" rIns="121915" bIns="60957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Г.М. Шаяхметова, ведущий советник отдела кадровой политики МОиН РТ</a:t>
            </a:r>
            <a:endParaRPr lang="ru-RU" b="1" i="1" dirty="0">
              <a:solidFill>
                <a:srgbClr val="1F497D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82032" y="382589"/>
            <a:ext cx="12517967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82032" y="6301890"/>
            <a:ext cx="1251796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5" y="164640"/>
            <a:ext cx="1435104" cy="141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58213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3998" y="0"/>
            <a:ext cx="1403651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639616" y="404664"/>
          <a:ext cx="75711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524002" y="6429396"/>
            <a:ext cx="9172725" cy="454756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384" y="305737"/>
            <a:ext cx="792088" cy="775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8534400" y="64928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F5FD19F0-4726-4784-BBD7-2F602B4A98C1}" type="slidenum">
              <a:rPr lang="ru-RU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2</a:t>
            </a:fld>
            <a:endParaRPr lang="ru-RU" sz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60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56434" y="353308"/>
            <a:ext cx="10022904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2900" b="1" dirty="0">
                <a:solidFill>
                  <a:srgbClr val="0000CC"/>
                </a:solidFill>
              </a:rPr>
              <a:t/>
            </a:r>
            <a:br>
              <a:rPr lang="ru-RU" sz="2900" b="1" dirty="0">
                <a:solidFill>
                  <a:srgbClr val="0000CC"/>
                </a:solidFill>
              </a:rPr>
            </a:br>
            <a:r>
              <a:rPr lang="ru-RU" sz="2900" b="1" dirty="0">
                <a:solidFill>
                  <a:srgbClr val="0000CC"/>
                </a:solidFill>
              </a:rPr>
              <a:t/>
            </a:r>
            <a:br>
              <a:rPr lang="ru-RU" sz="2900" b="1" dirty="0">
                <a:solidFill>
                  <a:srgbClr val="0000CC"/>
                </a:solidFill>
              </a:rPr>
            </a:br>
            <a:r>
              <a:rPr lang="ru-RU" sz="2900" b="1" dirty="0">
                <a:solidFill>
                  <a:srgbClr val="0000CC"/>
                </a:solidFill>
              </a:rPr>
              <a:t/>
            </a:r>
            <a:br>
              <a:rPr lang="ru-RU" sz="2900" b="1" dirty="0">
                <a:solidFill>
                  <a:srgbClr val="0000CC"/>
                </a:solidFill>
              </a:rPr>
            </a:br>
            <a:r>
              <a:rPr lang="ru-RU" sz="2200" b="1" dirty="0">
                <a:solidFill>
                  <a:srgbClr val="0000CC"/>
                </a:solidFill>
              </a:rPr>
              <a:t>Экспертные комиссии АК МО и Н РТ  </a:t>
            </a:r>
            <a:br>
              <a:rPr lang="ru-RU" sz="2200" b="1" dirty="0">
                <a:solidFill>
                  <a:srgbClr val="0000CC"/>
                </a:solidFill>
              </a:rPr>
            </a:br>
            <a:r>
              <a:rPr lang="ru-RU" sz="2200" b="1" dirty="0">
                <a:solidFill>
                  <a:srgbClr val="0000CC"/>
                </a:solidFill>
              </a:rPr>
              <a:t>по муниципальным </a:t>
            </a:r>
            <a:r>
              <a:rPr lang="ru-RU" sz="2200" b="1" dirty="0" smtClean="0">
                <a:solidFill>
                  <a:srgbClr val="0000CC"/>
                </a:solidFill>
              </a:rPr>
              <a:t>образованиям проводят аттестацию руководителей, контролируют СЗД, </a:t>
            </a:r>
            <a:r>
              <a:rPr lang="ru-RU" sz="2200" b="1" dirty="0" smtClean="0">
                <a:solidFill>
                  <a:srgbClr val="FF0000"/>
                </a:solidFill>
              </a:rPr>
              <a:t>оказывают </a:t>
            </a:r>
            <a:r>
              <a:rPr lang="ru-RU" sz="2200" b="1" dirty="0">
                <a:solidFill>
                  <a:srgbClr val="FF0000"/>
                </a:solidFill>
              </a:rPr>
              <a:t>содействие АК МО и НРТ:</a:t>
            </a:r>
            <a:br>
              <a:rPr lang="ru-RU" sz="2200" b="1" dirty="0">
                <a:solidFill>
                  <a:srgbClr val="FF0000"/>
                </a:solidFill>
              </a:rPr>
            </a:br>
            <a:r>
              <a:rPr lang="ru-RU" sz="3800" dirty="0">
                <a:solidFill>
                  <a:srgbClr val="0000CC"/>
                </a:solidFill>
              </a:rPr>
              <a:t/>
            </a:r>
            <a:br>
              <a:rPr lang="ru-RU" sz="3800" dirty="0">
                <a:solidFill>
                  <a:srgbClr val="0000CC"/>
                </a:solidFill>
              </a:rPr>
            </a:br>
            <a:endParaRPr lang="ru-RU" sz="4600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1695732621"/>
              </p:ext>
            </p:extLst>
          </p:nvPr>
        </p:nvGraphicFramePr>
        <p:xfrm>
          <a:off x="2602035" y="1457383"/>
          <a:ext cx="7575335" cy="4275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355" y="476672"/>
            <a:ext cx="576069" cy="5472608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308748"/>
            <a:ext cx="549186" cy="537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с двумя вырезанными противолежащими углами 13"/>
          <p:cNvSpPr/>
          <p:nvPr/>
        </p:nvSpPr>
        <p:spPr>
          <a:xfrm>
            <a:off x="1524002" y="5949280"/>
            <a:ext cx="10260630" cy="908720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="" xmlns:p14="http://schemas.microsoft.com/office/powerpoint/2010/main" val="3051075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4813" y="81699"/>
            <a:ext cx="1146316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5561" y="2274838"/>
            <a:ext cx="84036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endParaRPr lang="ru-RU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 исполнение статьи 51 Закона уделить внимание  на проведение  обязательной аттестации руководителей образовательных организаций на СКТ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 РФ готовится проект изменений в порядок аттестации)  </a:t>
            </a:r>
            <a:endParaRPr lang="ru-RU" sz="2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047999" y="932080"/>
            <a:ext cx="83097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Экспертным комиссиям муниципальных районов необходимо:</a:t>
            </a:r>
          </a:p>
        </p:txBody>
      </p:sp>
    </p:spTree>
    <p:extLst>
      <p:ext uri="{BB962C8B-B14F-4D97-AF65-F5344CB8AC3E}">
        <p14:creationId xmlns="" xmlns:p14="http://schemas.microsoft.com/office/powerpoint/2010/main" val="341606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6" y="81699"/>
            <a:ext cx="2361753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07768" y="138112"/>
            <a:ext cx="72007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Экспертным комиссиям муниципальных районов необходимо: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5561" y="2274838"/>
            <a:ext cx="964907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endParaRPr lang="ru-RU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3"/>
              </a:buClr>
              <a:defRPr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 исполнение статьи 49 Закона уделить внимание  на проведение  обязательной аттестации педагогов на СЗД</a:t>
            </a:r>
          </a:p>
        </p:txBody>
      </p:sp>
    </p:spTree>
    <p:extLst>
      <p:ext uri="{BB962C8B-B14F-4D97-AF65-F5344CB8AC3E}">
        <p14:creationId xmlns="" xmlns:p14="http://schemas.microsoft.com/office/powerpoint/2010/main" val="4479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11624" y="260351"/>
            <a:ext cx="7353126" cy="121602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Формы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оценки знаний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рамках должностной аттест</a:t>
            </a:r>
            <a:r>
              <a:rPr lang="ru-RU" sz="39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ации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79576" y="1506656"/>
            <a:ext cx="9158808" cy="3455387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700" dirty="0"/>
              <a:t> </a:t>
            </a: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Составление конспекта урока</a:t>
            </a: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Решение  педагогических ситуаций</a:t>
            </a:r>
          </a:p>
          <a:p>
            <a:pPr marL="0" indent="0">
              <a:lnSpc>
                <a:spcPct val="80000"/>
              </a:lnSpc>
              <a:buNone/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endParaRPr lang="ru-RU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</a:pPr>
            <a:r>
              <a:rPr lang="ru-RU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Тестирование на бумажном или электронном носителях</a:t>
            </a:r>
          </a:p>
          <a:p>
            <a:pPr marL="0" indent="0">
              <a:lnSpc>
                <a:spcPct val="80000"/>
              </a:lnSpc>
            </a:pPr>
            <a:endParaRPr lang="ru-RU" sz="14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</a:pPr>
            <a:endParaRPr lang="ru-RU" sz="14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1400" dirty="0">
                <a:solidFill>
                  <a:srgbClr val="0033CC"/>
                </a:solidFill>
              </a:rPr>
              <a:t> </a:t>
            </a:r>
          </a:p>
          <a:p>
            <a:pPr marL="0" indent="0">
              <a:lnSpc>
                <a:spcPct val="80000"/>
              </a:lnSpc>
            </a:pPr>
            <a:endParaRPr lang="ru-RU" sz="700" dirty="0">
              <a:solidFill>
                <a:srgbClr val="0033CC"/>
              </a:solidFill>
            </a:endParaRPr>
          </a:p>
          <a:p>
            <a:pPr marL="0" indent="0">
              <a:lnSpc>
                <a:spcPct val="80000"/>
              </a:lnSpc>
            </a:pPr>
            <a:endParaRPr lang="ru-RU" sz="700" dirty="0">
              <a:solidFill>
                <a:srgbClr val="0033CC"/>
              </a:solidFill>
            </a:endParaRPr>
          </a:p>
        </p:txBody>
      </p:sp>
      <p:sp>
        <p:nvSpPr>
          <p:cNvPr id="51204" name="Номер слайда 5"/>
          <p:cNvSpPr txBox="1">
            <a:spLocks noGrp="1"/>
          </p:cNvSpPr>
          <p:nvPr/>
        </p:nvSpPr>
        <p:spPr bwMode="auto">
          <a:xfrm>
            <a:off x="10137775" y="63055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5BE2313-0727-4A44-939E-BE899165C906}" type="slidenum">
              <a:rPr lang="ru-RU" sz="1200">
                <a:latin typeface="Verdana" pitchFamily="34" charset="0"/>
              </a:rPr>
              <a:pPr algn="r"/>
              <a:t>6</a:t>
            </a:fld>
            <a:endParaRPr lang="ru-RU" sz="1200">
              <a:latin typeface="Verdan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6" y="81699"/>
            <a:ext cx="1368152" cy="685800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13"/>
          <p:cNvSpPr/>
          <p:nvPr/>
        </p:nvSpPr>
        <p:spPr>
          <a:xfrm>
            <a:off x="1473896" y="5303415"/>
            <a:ext cx="10310736" cy="129491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43" y="26035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288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Номер слайда 3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3DA7358-74E2-4EB1-9FC4-3D495D87426E}" type="slidenum">
              <a:rPr lang="ru-RU" sz="1200">
                <a:latin typeface="Verdana" pitchFamily="34" charset="0"/>
              </a:rPr>
              <a:pPr algn="r"/>
              <a:t>7</a:t>
            </a:fld>
            <a:endParaRPr lang="ru-RU" sz="1200">
              <a:latin typeface="Verdana" pitchFamily="34" charset="0"/>
            </a:endParaRPr>
          </a:p>
        </p:txBody>
      </p:sp>
      <p:sp>
        <p:nvSpPr>
          <p:cNvPr id="47107" name="Заголовок 2"/>
          <p:cNvSpPr>
            <a:spLocks/>
          </p:cNvSpPr>
          <p:nvPr/>
        </p:nvSpPr>
        <p:spPr bwMode="auto">
          <a:xfrm>
            <a:off x="2595563" y="285750"/>
            <a:ext cx="7669212" cy="1055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ОТВЕТСТВЕННОСТЬ РАБОТНИКА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7108" name="Прямоугольник 4"/>
          <p:cNvSpPr>
            <a:spLocks noChangeArrowheads="1"/>
          </p:cNvSpPr>
          <p:nvPr/>
        </p:nvSpPr>
        <p:spPr bwMode="auto">
          <a:xfrm>
            <a:off x="2595564" y="1714501"/>
            <a:ext cx="7572375" cy="4022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Отказ </a:t>
            </a:r>
            <a:r>
              <a:rPr lang="ru-RU" sz="2800" b="1" dirty="0">
                <a:solidFill>
                  <a:srgbClr val="0000FF"/>
                </a:solidFill>
                <a:latin typeface="Calibri" pitchFamily="34" charset="0"/>
              </a:rPr>
              <a:t>работника от прохождения </a:t>
            </a:r>
          </a:p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0000FF"/>
                </a:solidFill>
                <a:latin typeface="Calibri" pitchFamily="34" charset="0"/>
              </a:rPr>
              <a:t>аттестации с целью подтверждения </a:t>
            </a:r>
          </a:p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соответствия занимаемой</a:t>
            </a:r>
          </a:p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0000FF"/>
                </a:solidFill>
                <a:latin typeface="Calibri" pitchFamily="34" charset="0"/>
              </a:rPr>
              <a:t> должности является  </a:t>
            </a:r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нарушением</a:t>
            </a:r>
          </a:p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0000FF"/>
                </a:solidFill>
                <a:latin typeface="Calibri" pitchFamily="34" charset="0"/>
              </a:rPr>
              <a:t>трудовой дисциплины, влекущее за собой дисциплинарные взыскания в соответствии</a:t>
            </a:r>
          </a:p>
          <a:p>
            <a:pPr algn="ctr">
              <a:spcBef>
                <a:spcPct val="20000"/>
              </a:spcBef>
            </a:pPr>
            <a:r>
              <a:rPr lang="ru-RU" sz="2800" b="1" dirty="0">
                <a:solidFill>
                  <a:srgbClr val="0000FF"/>
                </a:solidFill>
                <a:latin typeface="Calibri" pitchFamily="34" charset="0"/>
              </a:rPr>
              <a:t>со  статьей со</a:t>
            </a:r>
            <a:r>
              <a:rPr lang="ru-RU" sz="2800" b="1" dirty="0">
                <a:solidFill>
                  <a:srgbClr val="990000"/>
                </a:solidFill>
                <a:latin typeface="Calibri" pitchFamily="34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ст.192 ТК РФ</a:t>
            </a:r>
          </a:p>
          <a:p>
            <a:pPr algn="ctr">
              <a:spcBef>
                <a:spcPct val="20000"/>
              </a:spcBef>
            </a:pPr>
            <a:endParaRPr lang="ru-RU" sz="28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5" y="81699"/>
            <a:ext cx="975267" cy="6163526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43" y="26035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13"/>
          <p:cNvSpPr/>
          <p:nvPr/>
        </p:nvSpPr>
        <p:spPr>
          <a:xfrm>
            <a:off x="1473896" y="5303415"/>
            <a:ext cx="10310736" cy="129491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="" xmlns:p14="http://schemas.microsoft.com/office/powerpoint/2010/main" val="4090612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Номер слайда 3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77F82C5-B513-47B8-910F-BE4D288B328D}" type="slidenum">
              <a:rPr lang="ru-RU" sz="1200">
                <a:latin typeface="Verdana" pitchFamily="34" charset="0"/>
              </a:rPr>
              <a:pPr algn="r"/>
              <a:t>8</a:t>
            </a:fld>
            <a:endParaRPr lang="ru-RU" sz="1200">
              <a:latin typeface="Verdana" pitchFamily="34" charset="0"/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1631950" y="169863"/>
            <a:ext cx="9720634" cy="4843313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800" b="1" dirty="0">
              <a:solidFill>
                <a:srgbClr val="0033CC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sz="3200" b="1" u="sng" dirty="0">
                <a:solidFill>
                  <a:srgbClr val="002060"/>
                </a:solidFill>
                <a:latin typeface="Times New Roman" pitchFamily="18" charset="0"/>
              </a:rPr>
              <a:t>ОТВЕТСТВЕННОСТЬ  РАБОТОДАТЕЛЯ</a:t>
            </a:r>
          </a:p>
          <a:p>
            <a:pPr algn="ctr">
              <a:spcBef>
                <a:spcPct val="20000"/>
              </a:spcBef>
              <a:buFont typeface="Arial" charset="0"/>
              <a:buChar char="•"/>
            </a:pPr>
            <a:endParaRPr lang="ru-RU" sz="3200" b="1" i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</a:rPr>
              <a:t>за своевременное прохождение </a:t>
            </a: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</a:rPr>
              <a:t>работником </a:t>
            </a:r>
          </a:p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</a:rPr>
              <a:t>аттестации с целью подтверждения </a:t>
            </a:r>
          </a:p>
          <a:p>
            <a:pPr algn="ctr">
              <a:spcBef>
                <a:spcPct val="20000"/>
              </a:spcBef>
            </a:pP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</a:rPr>
              <a:t>соответствия  занимаемой должности </a:t>
            </a:r>
            <a:endParaRPr lang="ru-RU" sz="3200" b="1" i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990000"/>
                </a:solidFill>
                <a:latin typeface="Times New Roman" pitchFamily="18" charset="0"/>
              </a:rPr>
              <a:t>- </a:t>
            </a:r>
            <a:endParaRPr lang="ru-RU" sz="2800" b="1" dirty="0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69636" name="Заголовок 2"/>
          <p:cNvSpPr>
            <a:spLocks/>
          </p:cNvSpPr>
          <p:nvPr/>
        </p:nvSpPr>
        <p:spPr bwMode="auto">
          <a:xfrm>
            <a:off x="1890714" y="120651"/>
            <a:ext cx="85169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ru-RU" sz="4000" b="1" u="sng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5" y="81699"/>
            <a:ext cx="684756" cy="6163526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12" y="260648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13"/>
          <p:cNvSpPr/>
          <p:nvPr/>
        </p:nvSpPr>
        <p:spPr>
          <a:xfrm>
            <a:off x="1473896" y="5303415"/>
            <a:ext cx="10310736" cy="129491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="" xmlns:p14="http://schemas.microsoft.com/office/powerpoint/2010/main" val="3191255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4813" y="81699"/>
            <a:ext cx="1146316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95539" y="138112"/>
            <a:ext cx="83215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определяющий задачи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2019/2020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664" y="2551837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НРТ</a:t>
            </a:r>
          </a:p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июня 2019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под-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966/19 </a:t>
            </a:r>
            <a:endParaRPr lang="ru-RU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buClr>
                <a:schemeClr val="accent3"/>
              </a:buClr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итогах аттестации педагогических работников образования РТ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2018/2019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году и задачах по аттестации на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2019/2020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год»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704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4813" y="81699"/>
            <a:ext cx="1146316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95539" y="138112"/>
            <a:ext cx="83215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Нормативный документ  МО и Н РТ,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определяющий задачи по аттестации </a:t>
            </a:r>
            <a:b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</a:b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</a:t>
            </a:r>
            <a:r>
              <a:rPr lang="ru-RU" altLang="ru-RU" sz="26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2019/2020 </a:t>
            </a:r>
            <a:r>
              <a:rPr lang="ru-RU" altLang="ru-RU" sz="2600" b="1" dirty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учебный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03536" y="4005064"/>
            <a:ext cx="78155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4734" y="1859341"/>
            <a:ext cx="8594891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МО и НРТ</a:t>
            </a:r>
          </a:p>
          <a:p>
            <a:pPr algn="just">
              <a:buClr>
                <a:schemeClr val="accent3"/>
              </a:buClr>
              <a:defRPr/>
            </a:pP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05 августа 2016 г. № под- 1519/16  </a:t>
            </a:r>
          </a:p>
          <a:p>
            <a:pPr>
              <a:buClr>
                <a:schemeClr val="accent3"/>
              </a:buClr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регламента по проведению аттестации педагогических работников организаций Республики Татарстан, осуществляющих образовательную деятельность в информационной системе «Электронное образование в Республике Татарстан»</a:t>
            </a:r>
          </a:p>
          <a:p>
            <a:pPr marL="274320" indent="-274320" algn="ctr">
              <a:buClr>
                <a:schemeClr val="accent3"/>
              </a:buClr>
              <a:defRPr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056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4813" y="81699"/>
            <a:ext cx="1146316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7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253" y="1567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buClr>
                <a:srgbClr val="002060"/>
              </a:buClr>
              <a:buFont typeface="Wingdings" pitchFamily="2" charset="2"/>
              <a:buChar char="§"/>
            </a:pPr>
            <a:endParaRPr lang="ru-RU" sz="2400" i="1" dirty="0">
              <a:solidFill>
                <a:srgbClr val="002060"/>
              </a:solidFill>
            </a:endParaRPr>
          </a:p>
          <a:p>
            <a:pPr marL="342900" indent="-342900" algn="just" fontAlgn="base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1129" y="1769966"/>
            <a:ext cx="887149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3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«Педагогическая аттестация» доработок в 2019 году не проводилось, изменений в  функционале нет</a:t>
            </a:r>
            <a:r>
              <a:rPr lang="ru-RU" sz="3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buClr>
                <a:schemeClr val="accent3"/>
              </a:buClr>
              <a:defRPr/>
            </a:pP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кураторы по аттестации муниципальных районов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вопросами могут обращаться к тьютору МР по ГИС ЭО РТ (специалист отдела образования МР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buClr>
                <a:schemeClr val="accent3"/>
              </a:buClr>
              <a:defRPr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Торовой Т.Н. 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почте</a:t>
            </a:r>
          </a:p>
          <a:p>
            <a:pPr algn="ctr">
              <a:buClr>
                <a:schemeClr val="accent3"/>
              </a:buClr>
              <a:defRPr/>
            </a:pP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3048000" y="179348"/>
            <a:ext cx="83603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3"/>
              </a:buClr>
              <a:defRPr/>
            </a:pP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Педаттестация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информационной системе «Электронное образование в Республике Татарстан»</a:t>
            </a:r>
          </a:p>
        </p:txBody>
      </p:sp>
    </p:spTree>
    <p:extLst>
      <p:ext uri="{BB962C8B-B14F-4D97-AF65-F5344CB8AC3E}">
        <p14:creationId xmlns="" xmlns:p14="http://schemas.microsoft.com/office/powerpoint/2010/main" val="225215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656" y="274638"/>
            <a:ext cx="8582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Аттестация – это зеркало методической работы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9563554"/>
              </p:ext>
            </p:extLst>
          </p:nvPr>
        </p:nvGraphicFramePr>
        <p:xfrm>
          <a:off x="1981200" y="1935165"/>
          <a:ext cx="8229600" cy="3582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355" y="476672"/>
            <a:ext cx="1080124" cy="5472608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273" y="340141"/>
            <a:ext cx="549186" cy="537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13"/>
          <p:cNvSpPr/>
          <p:nvPr/>
        </p:nvSpPr>
        <p:spPr>
          <a:xfrm>
            <a:off x="1524002" y="5949280"/>
            <a:ext cx="10260630" cy="908720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="" xmlns:p14="http://schemas.microsoft.com/office/powerpoint/2010/main" val="237916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82003135"/>
              </p:ext>
            </p:extLst>
          </p:nvPr>
        </p:nvGraphicFramePr>
        <p:xfrm>
          <a:off x="304800" y="807720"/>
          <a:ext cx="11582400" cy="524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05234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3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1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352" y="0"/>
            <a:ext cx="1026242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472" y="369018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1804248" y="6356350"/>
            <a:ext cx="8892479" cy="52780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24244" y="214291"/>
            <a:ext cx="78437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i="1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Качественные показатели профессионального роста педагогических работников РТ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4400" y="6492878"/>
            <a:ext cx="2133600" cy="365125"/>
          </a:xfrm>
        </p:spPr>
        <p:txBody>
          <a:bodyPr/>
          <a:lstStyle/>
          <a:p>
            <a:fld id="{F5FD19F0-4726-4784-BBD7-2F602B4A98C1}" type="slidenum">
              <a:rPr lang="ru-RU" smtClean="0"/>
              <a:pPr/>
              <a:t>14</a:t>
            </a:fld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15262547"/>
              </p:ext>
            </p:extLst>
          </p:nvPr>
        </p:nvGraphicFramePr>
        <p:xfrm>
          <a:off x="1289594" y="1412776"/>
          <a:ext cx="1056704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0809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70668"/>
            <a:ext cx="11305256" cy="766044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План-график </a:t>
            </a:r>
            <a:r>
              <a:rPr lang="ru-RU" alt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педагогической аттестации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5580572"/>
              </p:ext>
            </p:extLst>
          </p:nvPr>
        </p:nvGraphicFramePr>
        <p:xfrm>
          <a:off x="418714" y="764705"/>
          <a:ext cx="1095900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14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97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00067"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Этапы проведения аттестации</a:t>
                      </a:r>
                    </a:p>
                  </a:txBody>
                  <a:tcPr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0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Мероприятия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i="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60173">
                <a:tc>
                  <a:txBody>
                    <a:bodyPr/>
                    <a:lstStyle/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октябрь</a:t>
                      </a:r>
                    </a:p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pPr algn="ctr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Приём заявлений 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00133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Проведение тестирования. Экспертиза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601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декабрь</a:t>
                      </a:r>
                    </a:p>
                    <a:p>
                      <a:pPr marL="0" algn="ctr" defTabSz="914400" rtl="0" eaLnBrk="1" latinLnBrk="0" hangingPunct="1"/>
                      <a:endParaRPr lang="ru-RU" sz="24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kern="1200" dirty="0" smtClean="0">
                          <a:solidFill>
                            <a:srgbClr val="FF0000"/>
                          </a:solidFill>
                          <a:effectLst/>
                        </a:rPr>
                        <a:t>Проведение заседаний аттестационной комиссии в новом формате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90798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1424" y="476672"/>
            <a:ext cx="10441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Приём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заявлений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11425" y="1645439"/>
            <a:ext cx="10441160" cy="3439745"/>
            <a:chOff x="4577990" y="1623339"/>
            <a:chExt cx="4217287" cy="2472345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537786" y="1623339"/>
              <a:ext cx="3257491" cy="2472345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7 октября по </a:t>
              </a:r>
              <a:r>
                <a:rPr lang="ru-RU" sz="3600" dirty="0">
                  <a:solidFill>
                    <a:srgbClr val="0070C0"/>
                  </a:solidFill>
                </a:rPr>
                <a:t>31 </a:t>
              </a:r>
              <a:r>
                <a:rPr lang="ru-RU" sz="3600" dirty="0" smtClean="0">
                  <a:solidFill>
                    <a:srgbClr val="0070C0"/>
                  </a:solidFill>
                </a:rPr>
                <a:t>октября 2019 года</a:t>
              </a:r>
            </a:p>
            <a:p>
              <a:pPr algn="ctr"/>
              <a:r>
                <a:rPr lang="ru-RU" sz="3600" dirty="0" smtClean="0">
                  <a:solidFill>
                    <a:srgbClr val="0070C0"/>
                  </a:solidFill>
                </a:rPr>
                <a:t>(до 7 октября проверка заявлений и документов в бумажном виде)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577990" y="1710257"/>
              <a:ext cx="755615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п.п.27 и 32 Порядка</a:t>
              </a:r>
              <a:endParaRPr lang="ru-RU" sz="2400" dirty="0">
                <a:solidFill>
                  <a:srgbClr val="0070C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3035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74637"/>
            <a:ext cx="11103024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Подача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заявлений в Системе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п.35 Порядка аттестации)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Аттестуемый заполняет в Системе свое заявление в электронном виде, в котором указывает </a:t>
            </a:r>
            <a:r>
              <a:rPr lang="ru-RU" sz="4000" dirty="0" smtClean="0">
                <a:solidFill>
                  <a:srgbClr val="FF0000"/>
                </a:solidFill>
              </a:rPr>
              <a:t>свое желание </a:t>
            </a:r>
            <a:r>
              <a:rPr lang="ru-RU" sz="4000" dirty="0" smtClean="0">
                <a:solidFill>
                  <a:srgbClr val="002060"/>
                </a:solidFill>
              </a:rPr>
              <a:t>участвовать на заседании аттестационной комиссии Министерства образования и науки Республики Татарстан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66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Дополнение заявления пакетом подтверждающих документов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К заявлению аттестуемый дополняет пакет подтверждающих документов </a:t>
            </a:r>
            <a:endParaRPr lang="ru-RU" sz="4000" dirty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  Будьте внимательны при выборе пакета по </a:t>
            </a:r>
            <a:r>
              <a:rPr lang="ru-RU" sz="4000" dirty="0" err="1" smtClean="0">
                <a:solidFill>
                  <a:srgbClr val="FF0000"/>
                </a:solidFill>
              </a:rPr>
              <a:t>льготности</a:t>
            </a:r>
            <a:r>
              <a:rPr lang="ru-RU" sz="4000" dirty="0" smtClean="0">
                <a:solidFill>
                  <a:srgbClr val="FF0000"/>
                </a:solidFill>
              </a:rPr>
              <a:t> (учителям только олимпиады!)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68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Дополнение заявления пакетом подтверждающих документов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Только карта результативности - для </a:t>
            </a:r>
            <a:r>
              <a:rPr lang="ru-RU" sz="4000" dirty="0" smtClean="0">
                <a:solidFill>
                  <a:srgbClr val="FF0000"/>
                </a:solidFill>
              </a:rPr>
              <a:t>первой</a:t>
            </a:r>
            <a:r>
              <a:rPr lang="ru-RU" sz="4000" dirty="0" smtClean="0">
                <a:solidFill>
                  <a:srgbClr val="002060"/>
                </a:solidFill>
              </a:rPr>
              <a:t> категории </a:t>
            </a:r>
            <a:endParaRPr lang="ru-RU" sz="4000" dirty="0">
              <a:solidFill>
                <a:srgbClr val="002060"/>
              </a:solidFill>
            </a:endParaRPr>
          </a:p>
          <a:p>
            <a:pPr algn="just"/>
            <a:r>
              <a:rPr lang="ru-RU" sz="4000" dirty="0" smtClean="0">
                <a:solidFill>
                  <a:srgbClr val="002060"/>
                </a:solidFill>
              </a:rPr>
              <a:t>  для </a:t>
            </a:r>
            <a:r>
              <a:rPr lang="ru-RU" sz="4000" dirty="0" smtClean="0">
                <a:solidFill>
                  <a:srgbClr val="FF0000"/>
                </a:solidFill>
              </a:rPr>
              <a:t>высшей</a:t>
            </a:r>
            <a:r>
              <a:rPr lang="ru-RU" sz="4000" dirty="0" smtClean="0">
                <a:solidFill>
                  <a:srgbClr val="002060"/>
                </a:solidFill>
              </a:rPr>
              <a:t> категории – </a:t>
            </a:r>
            <a:r>
              <a:rPr lang="ru-RU" sz="4000" dirty="0">
                <a:solidFill>
                  <a:srgbClr val="002060"/>
                </a:solidFill>
              </a:rPr>
              <a:t>карта</a:t>
            </a:r>
            <a:r>
              <a:rPr lang="ru-RU" sz="4000" dirty="0" smtClean="0">
                <a:solidFill>
                  <a:srgbClr val="002060"/>
                </a:solidFill>
              </a:rPr>
              <a:t>, </a:t>
            </a:r>
            <a:r>
              <a:rPr lang="ru-RU" sz="4000" dirty="0">
                <a:solidFill>
                  <a:srgbClr val="002060"/>
                </a:solidFill>
              </a:rPr>
              <a:t>копия аттестационного листа,  </a:t>
            </a:r>
            <a:r>
              <a:rPr lang="ru-RU" sz="4000" dirty="0" smtClean="0">
                <a:solidFill>
                  <a:srgbClr val="002060"/>
                </a:solidFill>
              </a:rPr>
              <a:t>2 документа на детей и документ об инновационной деятельности (или рецензия</a:t>
            </a:r>
            <a:r>
              <a:rPr lang="ru-RU" sz="4000" dirty="0">
                <a:solidFill>
                  <a:srgbClr val="002060"/>
                </a:solidFill>
              </a:rPr>
              <a:t>, </a:t>
            </a:r>
            <a:r>
              <a:rPr lang="ru-RU" sz="4000" dirty="0" smtClean="0">
                <a:solidFill>
                  <a:srgbClr val="002060"/>
                </a:solidFill>
              </a:rPr>
              <a:t>или отзыв на </a:t>
            </a:r>
            <a:r>
              <a:rPr lang="ru-RU" sz="4000" dirty="0">
                <a:solidFill>
                  <a:srgbClr val="002060"/>
                </a:solidFill>
              </a:rPr>
              <a:t>инновационную разработку, </a:t>
            </a:r>
            <a:r>
              <a:rPr lang="ru-RU" sz="4000" dirty="0" smtClean="0">
                <a:solidFill>
                  <a:srgbClr val="002060"/>
                </a:solidFill>
              </a:rPr>
              <a:t>или титульный </a:t>
            </a:r>
            <a:r>
              <a:rPr lang="ru-RU" sz="4000" dirty="0">
                <a:solidFill>
                  <a:srgbClr val="002060"/>
                </a:solidFill>
              </a:rPr>
              <a:t>лист публикации в республиканском или федеральном  научно-методическом издании, или  документ, удостоверяющий </a:t>
            </a:r>
            <a:r>
              <a:rPr lang="ru-RU" sz="4000" dirty="0" smtClean="0">
                <a:solidFill>
                  <a:srgbClr val="002060"/>
                </a:solidFill>
              </a:rPr>
              <a:t>результат участия </a:t>
            </a:r>
            <a:r>
              <a:rPr lang="ru-RU" sz="4000" dirty="0">
                <a:solidFill>
                  <a:srgbClr val="002060"/>
                </a:solidFill>
              </a:rPr>
              <a:t>аттестуемого работника в республиканском или федеральном методическом конкурсе, проведенном в течение  последних </a:t>
            </a:r>
            <a:r>
              <a:rPr lang="ru-RU" sz="4000" dirty="0" smtClean="0">
                <a:solidFill>
                  <a:srgbClr val="002060"/>
                </a:solidFill>
              </a:rPr>
              <a:t>2 </a:t>
            </a:r>
            <a:r>
              <a:rPr lang="ru-RU" sz="4000" dirty="0">
                <a:solidFill>
                  <a:srgbClr val="002060"/>
                </a:solidFill>
              </a:rPr>
              <a:t>лет)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22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Дополнение заявления пакетом подтверждающих документов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00201"/>
            <a:ext cx="11391056" cy="4525963"/>
          </a:xfrm>
        </p:spPr>
        <p:txBody>
          <a:bodyPr>
            <a:normAutofit/>
          </a:bodyPr>
          <a:lstStyle/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dirty="0">
                <a:solidFill>
                  <a:srgbClr val="002060"/>
                </a:solidFill>
              </a:rPr>
              <a:t>Муниципальный куратор должен до направления полного пакета документов </a:t>
            </a:r>
            <a:r>
              <a:rPr lang="ru-RU" sz="4000" dirty="0" smtClean="0">
                <a:solidFill>
                  <a:srgbClr val="002060"/>
                </a:solidFill>
              </a:rPr>
              <a:t>аттестуемых </a:t>
            </a:r>
            <a:r>
              <a:rPr lang="ru-RU" sz="4000" dirty="0">
                <a:solidFill>
                  <a:srgbClr val="002060"/>
                </a:solidFill>
              </a:rPr>
              <a:t>оформить в Системе </a:t>
            </a:r>
            <a:r>
              <a:rPr lang="ru-RU" sz="4000" dirty="0" smtClean="0">
                <a:solidFill>
                  <a:srgbClr val="FF0000"/>
                </a:solidFill>
              </a:rPr>
              <a:t>предложение </a:t>
            </a:r>
            <a:r>
              <a:rPr lang="ru-RU" sz="4000" dirty="0" smtClean="0">
                <a:solidFill>
                  <a:srgbClr val="002060"/>
                </a:solidFill>
              </a:rPr>
              <a:t>экспертной комиссии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>
                <a:solidFill>
                  <a:srgbClr val="002060"/>
                </a:solidFill>
              </a:rPr>
              <a:t>и </a:t>
            </a:r>
            <a:r>
              <a:rPr lang="ru-RU" sz="4000" dirty="0">
                <a:solidFill>
                  <a:srgbClr val="FF0000"/>
                </a:solidFill>
              </a:rPr>
              <a:t>рекомендации</a:t>
            </a:r>
            <a:r>
              <a:rPr lang="ru-RU" sz="4000" dirty="0">
                <a:solidFill>
                  <a:srgbClr val="002060"/>
                </a:solidFill>
              </a:rPr>
              <a:t> по совершенствованию профессиональных </a:t>
            </a:r>
            <a:r>
              <a:rPr lang="ru-RU" sz="4000" dirty="0" smtClean="0">
                <a:solidFill>
                  <a:srgbClr val="002060"/>
                </a:solidFill>
              </a:rPr>
              <a:t>компетенций 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5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Подготовка к тестированию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Вопросы </a:t>
            </a:r>
            <a:r>
              <a:rPr lang="ru-RU" sz="2800" dirty="0">
                <a:solidFill>
                  <a:srgbClr val="002060"/>
                </a:solidFill>
              </a:rPr>
              <a:t>к тестированию (оригиналы) размещены на </a:t>
            </a:r>
            <a:r>
              <a:rPr lang="ru-RU" sz="2800" dirty="0" smtClean="0">
                <a:solidFill>
                  <a:srgbClr val="002060"/>
                </a:solidFill>
              </a:rPr>
              <a:t>сайте МОиН РТ во </a:t>
            </a:r>
            <a:r>
              <a:rPr lang="ru-RU" sz="2800" dirty="0">
                <a:solidFill>
                  <a:srgbClr val="002060"/>
                </a:solidFill>
              </a:rPr>
              <a:t>вкладке </a:t>
            </a:r>
            <a:r>
              <a:rPr lang="ru-RU" sz="2800" dirty="0" smtClean="0">
                <a:solidFill>
                  <a:srgbClr val="002060"/>
                </a:solidFill>
              </a:rPr>
              <a:t>«/Деятельность/Кадровая политика/ Кадровая политика отрасли/Педагогическая </a:t>
            </a:r>
            <a:r>
              <a:rPr lang="ru-RU" sz="2800" dirty="0">
                <a:solidFill>
                  <a:srgbClr val="002060"/>
                </a:solidFill>
              </a:rPr>
              <a:t>аттестация/Вопросы к тестированию». 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На тестировании каждому </a:t>
            </a:r>
            <a:r>
              <a:rPr lang="ru-RU" sz="2800" dirty="0">
                <a:solidFill>
                  <a:srgbClr val="002060"/>
                </a:solidFill>
              </a:rPr>
              <a:t>педагогу будут предложены 50 вопросов только по своим должностным обязанностям, своему предмету, профилю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800" dirty="0" smtClean="0">
                <a:solidFill>
                  <a:srgbClr val="FF0000"/>
                </a:solidFill>
              </a:rPr>
              <a:t>(в новой модели, с 2020 года будут вопросы по методике, психологии, педагогике и </a:t>
            </a:r>
            <a:r>
              <a:rPr lang="ru-RU" sz="2800" dirty="0" err="1" smtClean="0">
                <a:solidFill>
                  <a:srgbClr val="FF0000"/>
                </a:solidFill>
              </a:rPr>
              <a:t>нормативке</a:t>
            </a:r>
            <a:r>
              <a:rPr lang="ru-RU" sz="2800" dirty="0" smtClean="0">
                <a:solidFill>
                  <a:srgbClr val="FF0000"/>
                </a:solidFill>
              </a:rPr>
              <a:t>)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B050"/>
                </a:solidFill>
              </a:rPr>
              <a:t>Время тестирования - 70 </a:t>
            </a:r>
            <a:r>
              <a:rPr lang="ru-RU" sz="2800" b="1" dirty="0" smtClean="0">
                <a:solidFill>
                  <a:srgbClr val="00B050"/>
                </a:solidFill>
              </a:rPr>
              <a:t>минут, вместо 45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Подготовка к тестированию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Сайт Министерства образования </a:t>
            </a:r>
            <a:r>
              <a:rPr lang="ru-RU" b="1" dirty="0" smtClean="0">
                <a:solidFill>
                  <a:srgbClr val="002060"/>
                </a:solidFill>
              </a:rPr>
              <a:t> и </a:t>
            </a:r>
            <a:r>
              <a:rPr lang="ru-RU" b="1" dirty="0">
                <a:solidFill>
                  <a:srgbClr val="002060"/>
                </a:solidFill>
              </a:rPr>
              <a:t>науки Республики Татарстан</a:t>
            </a:r>
          </a:p>
          <a:p>
            <a:pPr algn="just"/>
            <a:r>
              <a:rPr lang="en-US" b="1" dirty="0" smtClean="0">
                <a:solidFill>
                  <a:srgbClr val="002060"/>
                </a:solidFill>
              </a:rPr>
              <a:t>http</a:t>
            </a:r>
            <a:r>
              <a:rPr lang="en-US" b="1" dirty="0">
                <a:solidFill>
                  <a:srgbClr val="002060"/>
                </a:solidFill>
              </a:rPr>
              <a:t>//</a:t>
            </a:r>
            <a:r>
              <a:rPr lang="en-US" b="1" dirty="0" smtClean="0">
                <a:solidFill>
                  <a:srgbClr val="002060"/>
                </a:solidFill>
              </a:rPr>
              <a:t>www.mon.tatar.ru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Раздел: Деятельность/Кадровая политика/ Кадровая политика отрасли/Педагогическая аттестация/Вопросы к тестированию/ 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 err="1">
                <a:solidFill>
                  <a:srgbClr val="002060"/>
                </a:solidFill>
              </a:rPr>
              <a:t>конт</a:t>
            </a:r>
            <a:r>
              <a:rPr lang="ru-RU" b="1" dirty="0">
                <a:solidFill>
                  <a:srgbClr val="002060"/>
                </a:solidFill>
              </a:rPr>
              <a:t>. тел.: (8843) </a:t>
            </a:r>
            <a:r>
              <a:rPr lang="ru-RU" b="1" dirty="0" smtClean="0">
                <a:solidFill>
                  <a:srgbClr val="002060"/>
                </a:solidFill>
              </a:rPr>
              <a:t>294-95-31, </a:t>
            </a:r>
            <a:r>
              <a:rPr lang="ru-RU" b="1" dirty="0">
                <a:solidFill>
                  <a:srgbClr val="002060"/>
                </a:solidFill>
              </a:rPr>
              <a:t>294-95-33</a:t>
            </a:r>
          </a:p>
          <a:p>
            <a:pPr algn="just"/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303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этап аттестации (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п.26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Порядка)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Прохождение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тестирования –без видеофиксации,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по 17 ноября 2019 года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2204864"/>
            <a:ext cx="11247040" cy="3816424"/>
          </a:xfrm>
        </p:spPr>
        <p:txBody>
          <a:bodyPr>
            <a:normAutofit fontScale="62500" lnSpcReduction="20000"/>
          </a:bodyPr>
          <a:lstStyle/>
          <a:p>
            <a:pPr algn="just"/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endParaRPr lang="ru-RU" sz="2800" dirty="0">
              <a:solidFill>
                <a:srgbClr val="002060"/>
              </a:solidFill>
            </a:endParaRPr>
          </a:p>
          <a:p>
            <a:pPr algn="just"/>
            <a:r>
              <a:rPr lang="ru-RU" sz="4600" dirty="0" smtClean="0">
                <a:solidFill>
                  <a:srgbClr val="002060"/>
                </a:solidFill>
              </a:rPr>
              <a:t>Согласно п. 2 Порядка аттестации, утвержденного приказом Минобрнауки РФ от 07.04.2014 № 276 в рамках оценки профессиональной деятельности проводится оценка профессиональных знаний аттестуемого через </a:t>
            </a:r>
            <a:r>
              <a:rPr lang="ru-RU" sz="4600" dirty="0">
                <a:solidFill>
                  <a:srgbClr val="002060"/>
                </a:solidFill>
              </a:rPr>
              <a:t>профессиональное </a:t>
            </a:r>
            <a:r>
              <a:rPr lang="ru-RU" sz="4600" dirty="0" smtClean="0">
                <a:solidFill>
                  <a:srgbClr val="002060"/>
                </a:solidFill>
              </a:rPr>
              <a:t>тестирование.</a:t>
            </a:r>
          </a:p>
          <a:p>
            <a:pPr algn="just"/>
            <a:r>
              <a:rPr lang="ru-RU" sz="4600" dirty="0" smtClean="0">
                <a:solidFill>
                  <a:srgbClr val="002060"/>
                </a:solidFill>
              </a:rPr>
              <a:t>По </a:t>
            </a:r>
            <a:r>
              <a:rPr lang="ru-RU" sz="4600" dirty="0">
                <a:solidFill>
                  <a:srgbClr val="002060"/>
                </a:solidFill>
              </a:rPr>
              <a:t>итогам тестирования заявления не </a:t>
            </a:r>
            <a:r>
              <a:rPr lang="ru-RU" sz="4600" dirty="0" smtClean="0">
                <a:solidFill>
                  <a:srgbClr val="002060"/>
                </a:solidFill>
              </a:rPr>
              <a:t>блокируются </a:t>
            </a:r>
            <a:r>
              <a:rPr lang="ru-RU" sz="4600" b="1" dirty="0" smtClean="0">
                <a:solidFill>
                  <a:srgbClr val="00B050"/>
                </a:solidFill>
              </a:rPr>
              <a:t>(проходные баллы отменены)</a:t>
            </a:r>
          </a:p>
          <a:p>
            <a:pPr algn="just"/>
            <a:r>
              <a:rPr lang="ru-RU" sz="4600" b="1" dirty="0" smtClean="0">
                <a:solidFill>
                  <a:srgbClr val="FF0000"/>
                </a:solidFill>
              </a:rPr>
              <a:t>(С 2020 года планируется тестирование по ЕФОМ)  </a:t>
            </a:r>
            <a:endParaRPr lang="ru-RU" sz="4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33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и проведение  тестирования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(без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контроля членов АК)</a:t>
            </a:r>
            <a:b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Организацию и проведение профессионального тестирования осуществляют </a:t>
            </a:r>
            <a:r>
              <a:rPr lang="ru-RU" sz="2800" dirty="0" smtClean="0">
                <a:solidFill>
                  <a:srgbClr val="C00000"/>
                </a:solidFill>
              </a:rPr>
              <a:t>органы управления образования </a:t>
            </a:r>
            <a:r>
              <a:rPr lang="ru-RU" sz="2800" dirty="0" smtClean="0">
                <a:solidFill>
                  <a:srgbClr val="002060"/>
                </a:solidFill>
              </a:rPr>
              <a:t>муниципального района 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Результаты </a:t>
            </a:r>
            <a:r>
              <a:rPr lang="ru-RU" sz="2800" dirty="0">
                <a:solidFill>
                  <a:srgbClr val="C00000"/>
                </a:solidFill>
              </a:rPr>
              <a:t>тестирования </a:t>
            </a:r>
            <a:r>
              <a:rPr lang="ru-RU" sz="2800" dirty="0" smtClean="0">
                <a:solidFill>
                  <a:srgbClr val="C00000"/>
                </a:solidFill>
              </a:rPr>
              <a:t>позволяют </a:t>
            </a:r>
            <a:r>
              <a:rPr lang="ru-RU" sz="2800" dirty="0">
                <a:solidFill>
                  <a:srgbClr val="002060"/>
                </a:solidFill>
              </a:rPr>
              <a:t>органам управления образованием и методическим службам на местах получить объективные данные о компетентности педагогических </a:t>
            </a:r>
            <a:r>
              <a:rPr lang="ru-RU" sz="2800" dirty="0" smtClean="0">
                <a:solidFill>
                  <a:srgbClr val="002060"/>
                </a:solidFill>
              </a:rPr>
              <a:t>кадров.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По результатам тестирования можно: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разработать </a:t>
            </a:r>
            <a:r>
              <a:rPr lang="ru-RU" sz="2800" dirty="0">
                <a:solidFill>
                  <a:srgbClr val="002060"/>
                </a:solidFill>
              </a:rPr>
              <a:t>«дорожные карты»  повышения квалификации, переподготовки педагогов, проведения для них тренингов и </a:t>
            </a:r>
            <a:r>
              <a:rPr lang="ru-RU" sz="2800" dirty="0" smtClean="0">
                <a:solidFill>
                  <a:srgbClr val="002060"/>
                </a:solidFill>
              </a:rPr>
              <a:t>мастер-классов; 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использовать </a:t>
            </a:r>
            <a:r>
              <a:rPr lang="ru-RU" sz="2800" dirty="0">
                <a:solidFill>
                  <a:srgbClr val="002060"/>
                </a:solidFill>
              </a:rPr>
              <a:t>для организации эффективной методической работы в рамках образовательной </a:t>
            </a:r>
            <a:r>
              <a:rPr lang="ru-RU" sz="2800" dirty="0" smtClean="0">
                <a:solidFill>
                  <a:srgbClr val="002060"/>
                </a:solidFill>
              </a:rPr>
              <a:t>организации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30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7408" y="381889"/>
            <a:ext cx="110172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2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этап аттестации ( п.26 Порядка)</a:t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Проведение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внутренней и внешней  экспертизы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этапе направления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пакета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 АК РТ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25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911427" y="2231730"/>
            <a:ext cx="10513166" cy="3186397"/>
            <a:chOff x="4665245" y="1710257"/>
            <a:chExt cx="4217286" cy="229024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18 ноября по 30 ноября 2019 года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665245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п.26 Порядка </a:t>
              </a:r>
              <a:endParaRPr lang="ru-RU" sz="2800" dirty="0">
                <a:solidFill>
                  <a:srgbClr val="00206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272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4411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экспертиза 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кураторами образовательной организации по педагогической аттестации  согласно Положению о формах и процедурах аттестации педагогических работников организаций Республики Татарстан, осуществляющих образовательную деятельность, утвержденному приказом МОиН РТ № 79/15 от 14.01.2015 «Об утверждении Положения о формах и процедурах аттестации педагогических работников организаций Республики Татарстан, осуществляющих образовательную деятельность» на основе единых показателей по методике  оценки профессиональной деятельности  </a:t>
            </a:r>
          </a:p>
        </p:txBody>
      </p:sp>
    </p:spTree>
    <p:extLst>
      <p:ext uri="{BB962C8B-B14F-4D97-AF65-F5344CB8AC3E}">
        <p14:creationId xmlns="" xmlns:p14="http://schemas.microsoft.com/office/powerpoint/2010/main" val="302660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8732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отменой анализа видеоуроков при экспертизе профессиональной деятельности,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эксперты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согласно своим должностным обязанностям, посещают уроки, занятия аттестуемых, знакомятся с их творческой лабораторией в соответствии с внутришкольным планом.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 итогам работы оформляются необходимые документы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056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89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3432" y="404664"/>
            <a:ext cx="108732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Кураторами образовательной организации по педагогической аттестации - внутренними экспертами 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оформляются экспертные листы и экспертные заключения, оформляются выводы о соответствии или несоответствии аттестуемого заявленной квалификационной категории, пишутся рекомендации на следующий межаттестационный период и прикрепляются в пакет документов аттестуемых</a:t>
            </a:r>
          </a:p>
        </p:txBody>
      </p:sp>
    </p:spTree>
    <p:extLst>
      <p:ext uri="{BB962C8B-B14F-4D97-AF65-F5344CB8AC3E}">
        <p14:creationId xmlns="" xmlns:p14="http://schemas.microsoft.com/office/powerpoint/2010/main" val="404082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9456" y="381889"/>
            <a:ext cx="101939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Проведение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внешней</a:t>
            </a: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экспертизы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29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199461" y="2231730"/>
            <a:ext cx="10225131" cy="3186397"/>
            <a:chOff x="4665246" y="1710257"/>
            <a:chExt cx="4217285" cy="229024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</a:rPr>
                <a:t>с </a:t>
              </a:r>
              <a:r>
                <a:rPr lang="ru-RU" sz="3600" dirty="0" smtClean="0">
                  <a:solidFill>
                    <a:srgbClr val="0070C0"/>
                  </a:solidFill>
                </a:rPr>
                <a:t>18 </a:t>
              </a:r>
              <a:r>
                <a:rPr lang="ru-RU" sz="3600" dirty="0">
                  <a:solidFill>
                    <a:srgbClr val="0070C0"/>
                  </a:solidFill>
                </a:rPr>
                <a:t>по </a:t>
              </a:r>
              <a:r>
                <a:rPr lang="ru-RU" sz="3600" dirty="0" smtClean="0">
                  <a:solidFill>
                    <a:srgbClr val="0070C0"/>
                  </a:solidFill>
                </a:rPr>
                <a:t>30 ноября 2019 года</a:t>
              </a:r>
              <a:endParaRPr lang="ru-RU" sz="3600" dirty="0">
                <a:solidFill>
                  <a:srgbClr val="0070C0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665246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2</a:t>
              </a:r>
            </a:p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Этап</a:t>
              </a:r>
            </a:p>
            <a:p>
              <a:pPr algn="ctr"/>
              <a:r>
                <a:rPr lang="ru-RU" sz="2400" dirty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п.26 Порядка </a:t>
              </a:r>
            </a:p>
            <a:p>
              <a:pPr algn="ctr"/>
              <a:endParaRPr lang="ru-RU" sz="3200" dirty="0">
                <a:solidFill>
                  <a:srgbClr val="0070C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2815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19414"/>
            <a:ext cx="117373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0254" y="1385013"/>
            <a:ext cx="822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87488" y="219414"/>
            <a:ext cx="9649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Внешняя экспертиза </a:t>
            </a: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проводится </a:t>
            </a:r>
            <a:r>
              <a:rPr lang="ru-RU" alt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 электронной </a:t>
            </a:r>
            <a:r>
              <a:rPr lang="ru-RU" alt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системе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843451139"/>
              </p:ext>
            </p:extLst>
          </p:nvPr>
        </p:nvGraphicFramePr>
        <p:xfrm>
          <a:off x="839416" y="2132856"/>
          <a:ext cx="10441160" cy="405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487488" y="1487016"/>
            <a:ext cx="9649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u="sng" dirty="0" smtClean="0">
                <a:solidFill>
                  <a:srgbClr val="FF0000"/>
                </a:solidFill>
                <a:ea typeface="Tahoma" pitchFamily="34" charset="0"/>
                <a:cs typeface="Tahoma" pitchFamily="34" charset="0"/>
              </a:rPr>
              <a:t>Только для тех, кто аттестуется впервые, или у кого падает качество, кто поменял в год аттестации место работы </a:t>
            </a:r>
            <a:endParaRPr lang="ru-RU" sz="2000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09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4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9416" y="523619"/>
            <a:ext cx="107429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Итоговые заседания экспертной комиссии</a:t>
            </a:r>
          </a:p>
          <a:p>
            <a:pPr lvl="0"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АК МОиН РТ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(с 16 по 21 декабря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)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7408" y="1844824"/>
            <a:ext cx="108732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002060"/>
                </a:solidFill>
              </a:rPr>
              <a:t>По завершении этих процедур экспертная </a:t>
            </a:r>
            <a:r>
              <a:rPr lang="ru-RU" sz="3200" dirty="0" smtClean="0">
                <a:solidFill>
                  <a:srgbClr val="002060"/>
                </a:solidFill>
              </a:rPr>
              <a:t>комиссия МОиН РТ проводит </a:t>
            </a:r>
            <a:r>
              <a:rPr lang="ru-RU" sz="3200" dirty="0" smtClean="0">
                <a:solidFill>
                  <a:srgbClr val="FF0000"/>
                </a:solidFill>
              </a:rPr>
              <a:t>итоговое заседание </a:t>
            </a:r>
            <a:r>
              <a:rPr lang="ru-RU" sz="3200" dirty="0" smtClean="0">
                <a:solidFill>
                  <a:srgbClr val="002060"/>
                </a:solidFill>
              </a:rPr>
              <a:t>и </a:t>
            </a:r>
            <a:r>
              <a:rPr lang="ru-RU" sz="3200" dirty="0" smtClean="0">
                <a:solidFill>
                  <a:srgbClr val="FF0000"/>
                </a:solidFill>
              </a:rPr>
              <a:t>представляет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предложения</a:t>
            </a:r>
            <a:r>
              <a:rPr lang="ru-RU" sz="3200" dirty="0">
                <a:solidFill>
                  <a:srgbClr val="002060"/>
                </a:solidFill>
              </a:rPr>
              <a:t> о соответствии (несоответствии) аттестуемых педагогических работников муниципального образования требованиям, предъявляемым к квалификационным категориям (первой или высшей) </a:t>
            </a:r>
            <a:r>
              <a:rPr lang="ru-RU" sz="3200" dirty="0">
                <a:solidFill>
                  <a:srgbClr val="FF0000"/>
                </a:solidFill>
              </a:rPr>
              <a:t>в аттестационную комиссию </a:t>
            </a:r>
            <a:r>
              <a:rPr lang="ru-RU" sz="3200" dirty="0" smtClean="0">
                <a:solidFill>
                  <a:srgbClr val="FF0000"/>
                </a:solidFill>
              </a:rPr>
              <a:t>МОиН РТ </a:t>
            </a:r>
            <a:r>
              <a:rPr lang="ru-RU" sz="3200" dirty="0" smtClean="0">
                <a:solidFill>
                  <a:srgbClr val="00B050"/>
                </a:solidFill>
              </a:rPr>
              <a:t>(если поменялось первоначальное предложение)</a:t>
            </a:r>
            <a:endParaRPr lang="ru-RU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95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43" y="168554"/>
            <a:ext cx="113052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9416" y="523619"/>
            <a:ext cx="107429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Предложения экспертных комиссий АК МОиН РТ для заседаний АК МОиН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РТ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(до 21 декабря)</a:t>
            </a:r>
          </a:p>
          <a:p>
            <a:pPr lvl="0" algn="ctr"/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lvl="0"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99456" y="1916832"/>
            <a:ext cx="97501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rgbClr val="002060"/>
                </a:solidFill>
              </a:rPr>
              <a:t>Спорные случаи, когда </a:t>
            </a:r>
            <a:r>
              <a:rPr lang="ru-RU" sz="3200" dirty="0">
                <a:solidFill>
                  <a:srgbClr val="002060"/>
                </a:solidFill>
              </a:rPr>
              <a:t>руководитель </a:t>
            </a:r>
            <a:r>
              <a:rPr lang="ru-RU" sz="3200" dirty="0" smtClean="0">
                <a:solidFill>
                  <a:srgbClr val="002060"/>
                </a:solidFill>
              </a:rPr>
              <a:t>организации </a:t>
            </a:r>
            <a:r>
              <a:rPr lang="ru-RU" sz="3200" dirty="0">
                <a:solidFill>
                  <a:srgbClr val="C00000"/>
                </a:solidFill>
              </a:rPr>
              <a:t>отказался</a:t>
            </a:r>
            <a:r>
              <a:rPr lang="ru-RU" sz="3200" dirty="0">
                <a:solidFill>
                  <a:srgbClr val="002060"/>
                </a:solidFill>
              </a:rPr>
              <a:t> подписать карту результативности, или внутренний эксперт оценил уровень профессиональной деятельности педагога как </a:t>
            </a:r>
            <a:r>
              <a:rPr lang="ru-RU" sz="3200" dirty="0">
                <a:solidFill>
                  <a:srgbClr val="C00000"/>
                </a:solidFill>
              </a:rPr>
              <a:t>не </a:t>
            </a:r>
            <a:r>
              <a:rPr lang="ru-RU" sz="3200" dirty="0" smtClean="0">
                <a:solidFill>
                  <a:srgbClr val="C00000"/>
                </a:solidFill>
              </a:rPr>
              <a:t>соответствующий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заявленной </a:t>
            </a:r>
            <a:r>
              <a:rPr lang="ru-RU" sz="3200" dirty="0" smtClean="0">
                <a:solidFill>
                  <a:srgbClr val="002060"/>
                </a:solidFill>
              </a:rPr>
              <a:t>категории, выносятся </a:t>
            </a:r>
            <a:r>
              <a:rPr lang="ru-RU" sz="3200" dirty="0">
                <a:solidFill>
                  <a:srgbClr val="002060"/>
                </a:solidFill>
              </a:rPr>
              <a:t>на заседание аттестационной комиссии </a:t>
            </a:r>
            <a:r>
              <a:rPr lang="ru-RU" sz="3200" dirty="0">
                <a:solidFill>
                  <a:srgbClr val="C00000"/>
                </a:solidFill>
              </a:rPr>
              <a:t>с приглашением </a:t>
            </a:r>
            <a:r>
              <a:rPr lang="ru-RU" sz="3200" dirty="0">
                <a:solidFill>
                  <a:srgbClr val="002060"/>
                </a:solidFill>
              </a:rPr>
              <a:t>аттестуемого педагога. Приглашаются также </a:t>
            </a:r>
            <a:r>
              <a:rPr lang="ru-RU" sz="3200" dirty="0">
                <a:solidFill>
                  <a:srgbClr val="C00000"/>
                </a:solidFill>
              </a:rPr>
              <a:t>представители администрации </a:t>
            </a:r>
            <a:r>
              <a:rPr lang="ru-RU" sz="3200" dirty="0">
                <a:solidFill>
                  <a:srgbClr val="002060"/>
                </a:solidFill>
              </a:rPr>
              <a:t>образовательного учреждения, </a:t>
            </a:r>
            <a:r>
              <a:rPr lang="ru-RU" sz="3200" dirty="0" smtClean="0">
                <a:solidFill>
                  <a:srgbClr val="C00000"/>
                </a:solidFill>
              </a:rPr>
              <a:t>эксперты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447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991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33</a:t>
            </a:fld>
            <a:endParaRPr lang="ru-RU"/>
          </a:p>
        </p:txBody>
      </p:sp>
      <p:sp>
        <p:nvSpPr>
          <p:cNvPr id="17" name="Прямоугольник 7"/>
          <p:cNvSpPr/>
          <p:nvPr/>
        </p:nvSpPr>
        <p:spPr>
          <a:xfrm>
            <a:off x="1199456" y="381889"/>
            <a:ext cx="101939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Новый формат проведения</a:t>
            </a:r>
          </a:p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заседаний аттестационной комиссии</a:t>
            </a:r>
          </a:p>
          <a:p>
            <a:pPr lvl="0" algn="ctr"/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(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первую и высшую квалификационные категории)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18" name="Группа 9"/>
          <p:cNvGrpSpPr/>
          <p:nvPr/>
        </p:nvGrpSpPr>
        <p:grpSpPr>
          <a:xfrm>
            <a:off x="1161686" y="2231729"/>
            <a:ext cx="10231745" cy="3186397"/>
            <a:chOff x="4665245" y="1710257"/>
            <a:chExt cx="4217286" cy="2290249"/>
          </a:xfrm>
        </p:grpSpPr>
        <p:sp>
          <p:nvSpPr>
            <p:cNvPr id="19" name="Скругленный прямоугольник 21"/>
            <p:cNvSpPr/>
            <p:nvPr/>
          </p:nvSpPr>
          <p:spPr>
            <a:xfrm>
              <a:off x="5335647" y="1710257"/>
              <a:ext cx="3546884" cy="2290249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rgbClr val="FF0000"/>
                  </a:solidFill>
                </a:rPr>
                <a:t>С 23 по 30 декабря </a:t>
              </a:r>
              <a:r>
                <a:rPr lang="ru-RU" sz="3600" dirty="0" smtClean="0">
                  <a:solidFill>
                    <a:srgbClr val="0070C0"/>
                  </a:solidFill>
                </a:rPr>
                <a:t>2019 года</a:t>
              </a:r>
            </a:p>
            <a:p>
              <a:pPr algn="ctr"/>
              <a:r>
                <a:rPr lang="ru-RU" sz="3600" dirty="0" smtClean="0">
                  <a:solidFill>
                    <a:srgbClr val="0070C0"/>
                  </a:solidFill>
                </a:rPr>
                <a:t> </a:t>
              </a:r>
              <a:r>
                <a:rPr lang="ru-RU" sz="2800" dirty="0" smtClean="0">
                  <a:solidFill>
                    <a:srgbClr val="0070C0"/>
                  </a:solidFill>
                </a:rPr>
                <a:t>(без приглашения аттестуемых, кроме спорных)</a:t>
              </a:r>
              <a:endParaRPr lang="ru-RU" sz="2800" dirty="0">
                <a:solidFill>
                  <a:srgbClr val="0070C0"/>
                </a:solidFill>
              </a:endParaRPr>
            </a:p>
          </p:txBody>
        </p:sp>
        <p:sp>
          <p:nvSpPr>
            <p:cNvPr id="24" name="Скругленный прямоугольник 20"/>
            <p:cNvSpPr/>
            <p:nvPr/>
          </p:nvSpPr>
          <p:spPr>
            <a:xfrm>
              <a:off x="4665245" y="1710257"/>
              <a:ext cx="668361" cy="229024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3</a:t>
              </a:r>
              <a:endParaRPr lang="ru-RU" sz="3200" dirty="0">
                <a:solidFill>
                  <a:srgbClr val="C00000"/>
                </a:solidFill>
                <a:latin typeface="+mj-lt"/>
                <a:ea typeface="+mj-ea"/>
                <a:cs typeface="+mj-cs"/>
              </a:endParaRPr>
            </a:p>
            <a:p>
              <a:pPr algn="ctr"/>
              <a:r>
                <a:rPr lang="ru-RU" sz="320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этап</a:t>
              </a:r>
            </a:p>
            <a:p>
              <a:pPr algn="ctr"/>
              <a:r>
                <a:rPr lang="ru-RU" sz="28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п.п. 38,39,40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Порядка</a:t>
              </a:r>
            </a:p>
            <a:p>
              <a:pPr algn="ctr"/>
              <a:endParaRPr lang="ru-RU" sz="3200" dirty="0">
                <a:solidFill>
                  <a:srgbClr val="C00000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540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554250"/>
            <a:ext cx="970572" cy="1124326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2846A2B3-AA04-4109-994E-B2C54DEEB818}"/>
              </a:ext>
            </a:extLst>
          </p:cNvPr>
          <p:cNvSpPr txBox="1">
            <a:spLocks/>
          </p:cNvSpPr>
          <p:nvPr/>
        </p:nvSpPr>
        <p:spPr>
          <a:xfrm>
            <a:off x="1631505" y="554250"/>
            <a:ext cx="10297144" cy="40988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15000"/>
              </a:lnSpc>
              <a:spcBef>
                <a:spcPct val="20000"/>
              </a:spcBef>
              <a:defRPr/>
            </a:pPr>
            <a:r>
              <a:rPr lang="ru-RU" sz="32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32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«Создание и внедрение модели аттестации педагогических работников на основе оценки их квалификации в соответствии с требованиями профессионального стандарта педагога и федеральных государственных образовательных стандартов общего образования»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24000" y="5517232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100"/>
              </a:lnSpc>
            </a:pPr>
            <a:endParaRPr lang="ru-RU" sz="1900" b="1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129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>
            <a:extLst>
              <a:ext uri="{FF2B5EF4-FFF2-40B4-BE49-F238E27FC236}">
                <a16:creationId xmlns="" xmlns:a16="http://schemas.microsoft.com/office/drawing/2014/main" id="{4793744F-DF04-3C4F-A930-4117ADD44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1850587"/>
            <a:ext cx="9144000" cy="409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24000" y="834696"/>
            <a:ext cx="4355977" cy="2858804"/>
          </a:xfrm>
          <a:prstGeom prst="rect">
            <a:avLst/>
          </a:prstGeom>
          <a:solidFill>
            <a:srgbClr val="45BBE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332822" y="4149428"/>
            <a:ext cx="4335179" cy="2735957"/>
          </a:xfrm>
          <a:prstGeom prst="rect">
            <a:avLst/>
          </a:prstGeom>
          <a:solidFill>
            <a:srgbClr val="015A8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298124" y="834696"/>
            <a:ext cx="4369877" cy="285693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524000" y="3829494"/>
            <a:ext cx="4355978" cy="27658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24000" y="1"/>
            <a:ext cx="9144000" cy="839623"/>
            <a:chOff x="0" y="-20242"/>
            <a:chExt cx="9633520" cy="856953"/>
          </a:xfrm>
        </p:grpSpPr>
        <p:sp>
          <p:nvSpPr>
            <p:cNvPr id="6" name="Название 1"/>
            <p:cNvSpPr txBox="1">
              <a:spLocks/>
            </p:cNvSpPr>
            <p:nvPr/>
          </p:nvSpPr>
          <p:spPr>
            <a:xfrm>
              <a:off x="3656856" y="44624"/>
              <a:ext cx="5112568" cy="692696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Организация  проведения </a:t>
              </a:r>
            </a:p>
            <a:p>
              <a:pPr algn="ctr">
                <a:defRPr/>
              </a:pPr>
              <a:r>
                <a:rPr lang="ru-RU" sz="2400" b="1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федерального этапа Конкурса</a:t>
              </a: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02" y="149391"/>
              <a:ext cx="753248" cy="682290"/>
            </a:xfrm>
            <a:prstGeom prst="rect">
              <a:avLst/>
            </a:prstGeom>
          </p:spPr>
        </p:pic>
        <p:sp>
          <p:nvSpPr>
            <p:cNvPr id="9" name="Название 1"/>
            <p:cNvSpPr txBox="1">
              <a:spLocks/>
            </p:cNvSpPr>
            <p:nvPr/>
          </p:nvSpPr>
          <p:spPr>
            <a:xfrm>
              <a:off x="1064567" y="94319"/>
              <a:ext cx="3778519" cy="54689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rmAutofit lnSpcReduction="10000"/>
            </a:bodyPr>
            <a:lstStyle/>
            <a:p>
              <a:pPr>
                <a:defRPr/>
              </a:pPr>
              <a:r>
                <a:rPr lang="ru-RU" sz="800" b="1" dirty="0">
                  <a:solidFill>
                    <a:prstClr val="white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ЦЕНТР РЕАЛИЗАЦИИ </a:t>
              </a:r>
            </a:p>
            <a:p>
              <a:pPr>
                <a:defRPr/>
              </a:pPr>
              <a:r>
                <a:rPr lang="ru-RU" sz="800" b="1" dirty="0">
                  <a:solidFill>
                    <a:prstClr val="white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ГОСУДАРСТВЕННОЙ ОБРАЗОВАТЕЛЬНОЙ </a:t>
              </a:r>
            </a:p>
            <a:p>
              <a:pPr>
                <a:defRPr/>
              </a:pPr>
              <a:r>
                <a:rPr lang="ru-RU" sz="800" b="1" dirty="0">
                  <a:solidFill>
                    <a:prstClr val="white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ПОЛИТИКИ  И ИНФОРМАЦИОННЫХ </a:t>
              </a:r>
            </a:p>
            <a:p>
              <a:pPr>
                <a:defRPr/>
              </a:pPr>
              <a:r>
                <a:rPr lang="ru-RU" sz="800" b="1" dirty="0">
                  <a:solidFill>
                    <a:prstClr val="white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ТЕХНОЛОГИЙ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0" y="-20242"/>
              <a:ext cx="8431214" cy="856953"/>
            </a:xfrm>
            <a:prstGeom prst="rect">
              <a:avLst/>
            </a:prstGeom>
            <a:solidFill>
              <a:srgbClr val="015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2" name="Рисунок 3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8913440" y="116632"/>
              <a:ext cx="720080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" name="Название 1"/>
          <p:cNvSpPr txBox="1">
            <a:spLocks/>
          </p:cNvSpPr>
          <p:nvPr/>
        </p:nvSpPr>
        <p:spPr>
          <a:xfrm>
            <a:off x="1598472" y="116632"/>
            <a:ext cx="7521864" cy="62561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>
              <a:defRPr/>
            </a:pPr>
            <a:r>
              <a:rPr lang="ru-RU" sz="2200" b="1" dirty="0">
                <a:solidFill>
                  <a:prstClr val="white"/>
                </a:solidFill>
                <a:ea typeface="Verdana" pitchFamily="34" charset="0"/>
                <a:cs typeface="Verdana" pitchFamily="34" charset="0"/>
              </a:rPr>
              <a:t>МОДЕЛЬ НАЦИОНАЛЬНОЙ СИСТЕМЫ УЧИТЕЛЬСКОГО РОСТА</a:t>
            </a:r>
          </a:p>
        </p:txBody>
      </p:sp>
      <p:sp>
        <p:nvSpPr>
          <p:cNvPr id="47" name="Название 1"/>
          <p:cNvSpPr txBox="1">
            <a:spLocks/>
          </p:cNvSpPr>
          <p:nvPr/>
        </p:nvSpPr>
        <p:spPr>
          <a:xfrm>
            <a:off x="1916956" y="916932"/>
            <a:ext cx="3746997" cy="4958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ПРОФЕССИОНАЛЬНАЯ ДЕЯТЕЛЬНОСТЬ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И КАРЬЕРНЫЙ РОСТ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89422" y="1436077"/>
            <a:ext cx="3830326" cy="495272"/>
          </a:xfrm>
          <a:prstGeom prst="rect">
            <a:avLst/>
          </a:prstGeom>
          <a:gradFill flip="none" rotWithShape="1">
            <a:gsLst>
              <a:gs pos="0">
                <a:srgbClr val="98D8F2">
                  <a:tint val="66000"/>
                  <a:satMod val="160000"/>
                </a:srgbClr>
              </a:gs>
              <a:gs pos="50000">
                <a:srgbClr val="98D8F2">
                  <a:tint val="44500"/>
                  <a:satMod val="160000"/>
                </a:srgbClr>
              </a:gs>
              <a:gs pos="100000">
                <a:srgbClr val="98D8F2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5" name="Название 1"/>
          <p:cNvSpPr txBox="1">
            <a:spLocks/>
          </p:cNvSpPr>
          <p:nvPr/>
        </p:nvSpPr>
        <p:spPr>
          <a:xfrm>
            <a:off x="2077454" y="1563929"/>
            <a:ext cx="3240360" cy="3041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Профессиональный стандарт педагога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1789422" y="1436077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1789422" y="2210615"/>
            <a:ext cx="3830326" cy="495272"/>
          </a:xfrm>
          <a:prstGeom prst="rect">
            <a:avLst/>
          </a:prstGeom>
          <a:gradFill flip="none" rotWithShape="1">
            <a:gsLst>
              <a:gs pos="0">
                <a:srgbClr val="98D8F2">
                  <a:tint val="66000"/>
                  <a:satMod val="160000"/>
                </a:srgbClr>
              </a:gs>
              <a:gs pos="50000">
                <a:srgbClr val="98D8F2">
                  <a:tint val="44500"/>
                  <a:satMod val="160000"/>
                </a:srgbClr>
              </a:gs>
              <a:gs pos="100000">
                <a:srgbClr val="98D8F2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1775520" y="2210615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звание 1"/>
          <p:cNvSpPr txBox="1">
            <a:spLocks/>
          </p:cNvSpPr>
          <p:nvPr/>
        </p:nvSpPr>
        <p:spPr>
          <a:xfrm>
            <a:off x="1775520" y="2213648"/>
            <a:ext cx="3803484" cy="4952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Основные траектории профессионального (карьерного) роста учителей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962506" y="3021571"/>
            <a:ext cx="3830326" cy="495272"/>
          </a:xfrm>
          <a:prstGeom prst="rect">
            <a:avLst/>
          </a:prstGeom>
          <a:gradFill flip="none" rotWithShape="1">
            <a:gsLst>
              <a:gs pos="0">
                <a:srgbClr val="98D8F2">
                  <a:tint val="66000"/>
                  <a:satMod val="160000"/>
                </a:srgbClr>
              </a:gs>
              <a:gs pos="50000">
                <a:srgbClr val="98D8F2">
                  <a:tint val="44500"/>
                  <a:satMod val="160000"/>
                </a:srgbClr>
              </a:gs>
              <a:gs pos="100000">
                <a:srgbClr val="98D8F2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9" name="Название 1"/>
          <p:cNvSpPr txBox="1">
            <a:spLocks/>
          </p:cNvSpPr>
          <p:nvPr/>
        </p:nvSpPr>
        <p:spPr>
          <a:xfrm>
            <a:off x="2041641" y="2988168"/>
            <a:ext cx="3325888" cy="5128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Система специального сопровождения деятельности учителей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1789422" y="2979068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6586154" y="1436077"/>
            <a:ext cx="3830326" cy="895708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1" name="Название 1"/>
          <p:cNvSpPr txBox="1">
            <a:spLocks/>
          </p:cNvSpPr>
          <p:nvPr/>
        </p:nvSpPr>
        <p:spPr>
          <a:xfrm>
            <a:off x="6874186" y="1563929"/>
            <a:ext cx="3240360" cy="7678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Среднее и высшее профессиональное образование (по педагогическим направлениям)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6586154" y="1436077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6586154" y="4661919"/>
            <a:ext cx="3830326" cy="635364"/>
          </a:xfrm>
          <a:prstGeom prst="rect">
            <a:avLst/>
          </a:prstGeom>
          <a:gradFill flip="none" rotWithShape="1">
            <a:gsLst>
              <a:gs pos="0">
                <a:srgbClr val="76B0D8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7" name="Название 1"/>
          <p:cNvSpPr txBox="1">
            <a:spLocks/>
          </p:cNvSpPr>
          <p:nvPr/>
        </p:nvSpPr>
        <p:spPr>
          <a:xfrm>
            <a:off x="6874186" y="4838099"/>
            <a:ext cx="3240360" cy="3041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Аттестация педагогических работников</a:t>
            </a:r>
            <a:endParaRPr lang="ru-RU" sz="1600" b="1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6586154" y="4661920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Прямоугольник 119"/>
          <p:cNvSpPr/>
          <p:nvPr/>
        </p:nvSpPr>
        <p:spPr>
          <a:xfrm>
            <a:off x="1789422" y="4604703"/>
            <a:ext cx="3830326" cy="62449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22" name="Название 1"/>
          <p:cNvSpPr txBox="1">
            <a:spLocks/>
          </p:cNvSpPr>
          <p:nvPr/>
        </p:nvSpPr>
        <p:spPr>
          <a:xfrm>
            <a:off x="1773382" y="4613565"/>
            <a:ext cx="3846366" cy="68371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Комплекс государственных мер по повышению статуса и престижа учительской профессии (конкурсы, награды и др.)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6" name="Прямая соединительная линия 125"/>
          <p:cNvCxnSpPr/>
          <p:nvPr/>
        </p:nvCxnSpPr>
        <p:spPr>
          <a:xfrm flipV="1">
            <a:off x="1789422" y="4604703"/>
            <a:ext cx="3830327" cy="57216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Название 1"/>
          <p:cNvSpPr txBox="1">
            <a:spLocks/>
          </p:cNvSpPr>
          <p:nvPr/>
        </p:nvSpPr>
        <p:spPr>
          <a:xfrm>
            <a:off x="6502898" y="1052736"/>
            <a:ext cx="3697558" cy="3600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ПРОФЕССИОНАЛЬНОЕ ОБРАЗОВАНИЕ</a:t>
            </a:r>
            <a:r>
              <a:rPr lang="ru-RU" sz="1400" b="1" dirty="0">
                <a:solidFill>
                  <a:srgbClr val="C01D23"/>
                </a:solidFill>
              </a:rPr>
              <a:t/>
            </a:r>
            <a:br>
              <a:rPr lang="ru-RU" sz="1400" b="1" dirty="0">
                <a:solidFill>
                  <a:srgbClr val="C01D23"/>
                </a:solidFill>
              </a:rPr>
            </a:br>
            <a:endParaRPr lang="ru-RU" sz="1400" b="1" dirty="0">
              <a:solidFill>
                <a:srgbClr val="C01D23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Название 1"/>
          <p:cNvSpPr txBox="1">
            <a:spLocks/>
          </p:cNvSpPr>
          <p:nvPr/>
        </p:nvSpPr>
        <p:spPr>
          <a:xfrm>
            <a:off x="6651138" y="4131106"/>
            <a:ext cx="3765343" cy="4958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НЕЗАВИСИМАЯ ОЦЕНКА 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ПРОФЕССИОНАЛЬНОЙ КВАЛИФИКАЦИИ</a:t>
            </a:r>
            <a:endParaRPr lang="ru-RU" sz="1400" b="1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Название 1"/>
          <p:cNvSpPr txBox="1">
            <a:spLocks/>
          </p:cNvSpPr>
          <p:nvPr/>
        </p:nvSpPr>
        <p:spPr>
          <a:xfrm>
            <a:off x="2078938" y="4104241"/>
            <a:ext cx="3296982" cy="5131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СОЦИАЛЬНЫЙ СТАТУС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И ПРЕСТИЖ ПРОФЕССИИ УЧИТЕЛЯ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6579203" y="2588205"/>
            <a:ext cx="3830326" cy="895708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4" name="Название 1"/>
          <p:cNvSpPr txBox="1">
            <a:spLocks/>
          </p:cNvSpPr>
          <p:nvPr/>
        </p:nvSpPr>
        <p:spPr>
          <a:xfrm>
            <a:off x="6744072" y="2714653"/>
            <a:ext cx="3528392" cy="5936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Дополнительное профессиональное образование учителей</a:t>
            </a:r>
            <a:endParaRPr lang="ru-RU" sz="1400" b="1" dirty="0">
              <a:solidFill>
                <a:srgbClr val="00206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6572252" y="2588205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9151" y="5346281"/>
            <a:ext cx="3830326" cy="667314"/>
          </a:xfrm>
          <a:prstGeom prst="rect">
            <a:avLst/>
          </a:prstGeom>
          <a:gradFill flip="none" rotWithShape="1">
            <a:gsLst>
              <a:gs pos="0">
                <a:srgbClr val="76B0D8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0" name="Название 1"/>
          <p:cNvSpPr txBox="1">
            <a:spLocks/>
          </p:cNvSpPr>
          <p:nvPr/>
        </p:nvSpPr>
        <p:spPr>
          <a:xfrm>
            <a:off x="6747866" y="5479685"/>
            <a:ext cx="3528391" cy="53391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Конкурсы 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профессионального мастерства</a:t>
            </a:r>
            <a:endParaRPr lang="ru-RU" sz="1400" b="1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6572252" y="5353237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6586154" y="6184867"/>
            <a:ext cx="3830326" cy="667314"/>
          </a:xfrm>
          <a:prstGeom prst="rect">
            <a:avLst/>
          </a:prstGeom>
          <a:gradFill flip="none" rotWithShape="1">
            <a:gsLst>
              <a:gs pos="0">
                <a:srgbClr val="76B0D8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5" name="Название 1"/>
          <p:cNvSpPr txBox="1">
            <a:spLocks/>
          </p:cNvSpPr>
          <p:nvPr/>
        </p:nvSpPr>
        <p:spPr>
          <a:xfrm>
            <a:off x="6791478" y="6265659"/>
            <a:ext cx="3400535" cy="4952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Система государственных и отраслевых наград, почетных званий</a:t>
            </a:r>
            <a:endParaRPr lang="ru-RU" sz="1400" b="1" dirty="0">
              <a:solidFill>
                <a:srgbClr val="C00000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6586154" y="6184867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Выноска с четырьмя стрелками 96"/>
          <p:cNvSpPr/>
          <p:nvPr/>
        </p:nvSpPr>
        <p:spPr>
          <a:xfrm>
            <a:off x="4511824" y="2971160"/>
            <a:ext cx="3129020" cy="1853409"/>
          </a:xfrm>
          <a:prstGeom prst="quadArrowCallout">
            <a:avLst/>
          </a:prstGeom>
          <a:solidFill>
            <a:srgbClr val="015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4" name="Название 1"/>
          <p:cNvSpPr txBox="1">
            <a:spLocks/>
          </p:cNvSpPr>
          <p:nvPr/>
        </p:nvSpPr>
        <p:spPr>
          <a:xfrm>
            <a:off x="5238871" y="3483913"/>
            <a:ext cx="1702611" cy="7738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5000" b="1" dirty="0">
                <a:solidFill>
                  <a:prstClr val="white"/>
                </a:solidFill>
              </a:rPr>
              <a:t>НСУР</a:t>
            </a:r>
            <a:endParaRPr lang="ru-RU" sz="5000" b="1" dirty="0">
              <a:solidFill>
                <a:prstClr val="white"/>
              </a:solidFill>
              <a:ea typeface="Verdana" pitchFamily="34" charset="0"/>
              <a:cs typeface="Verdana" pitchFamily="34" charset="0"/>
            </a:endParaRPr>
          </a:p>
        </p:txBody>
      </p:sp>
      <p:sp useBgFill="1">
        <p:nvSpPr>
          <p:cNvPr id="98" name="Прямоугольник 97"/>
          <p:cNvSpPr/>
          <p:nvPr/>
        </p:nvSpPr>
        <p:spPr>
          <a:xfrm>
            <a:off x="1775520" y="5333569"/>
            <a:ext cx="3830326" cy="6244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28" name="Название 1"/>
          <p:cNvSpPr txBox="1">
            <a:spLocks/>
          </p:cNvSpPr>
          <p:nvPr/>
        </p:nvSpPr>
        <p:spPr>
          <a:xfrm>
            <a:off x="1897342" y="5360402"/>
            <a:ext cx="3695564" cy="71594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1F497D"/>
                </a:solidFill>
              </a:rPr>
              <a:t>Институты и механизмы профессионально-общественного регулирования и поддержки учительского роста</a:t>
            </a:r>
            <a:endParaRPr lang="ru-RU" sz="1400" b="1" dirty="0">
              <a:solidFill>
                <a:srgbClr val="1F497D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9" name="Прямая соединительная линия 128"/>
          <p:cNvCxnSpPr/>
          <p:nvPr/>
        </p:nvCxnSpPr>
        <p:spPr>
          <a:xfrm>
            <a:off x="1775520" y="5333568"/>
            <a:ext cx="3830326" cy="0"/>
          </a:xfrm>
          <a:prstGeom prst="line">
            <a:avLst/>
          </a:prstGeom>
          <a:ln w="19050">
            <a:solidFill>
              <a:srgbClr val="C0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1775520" y="6159891"/>
            <a:ext cx="3830326" cy="6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 useBgFill="1">
        <p:nvSpPr>
          <p:cNvPr id="132" name="Название 1"/>
          <p:cNvSpPr txBox="1">
            <a:spLocks/>
          </p:cNvSpPr>
          <p:nvPr/>
        </p:nvSpPr>
        <p:spPr>
          <a:xfrm>
            <a:off x="1789422" y="6245990"/>
            <a:ext cx="3830327" cy="4952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1F497D"/>
                </a:solidFill>
              </a:rPr>
              <a:t>Этический кодекс учителя</a:t>
            </a:r>
            <a:r>
              <a:rPr lang="en-US" sz="1400" b="1" dirty="0">
                <a:solidFill>
                  <a:srgbClr val="1F497D"/>
                </a:solidFill>
              </a:rPr>
              <a:t> </a:t>
            </a:r>
          </a:p>
          <a:p>
            <a:pPr algn="ctr"/>
            <a:r>
              <a:rPr lang="en-US" sz="1400" b="1" dirty="0">
                <a:solidFill>
                  <a:srgbClr val="1F497D"/>
                </a:solidFill>
              </a:rPr>
              <a:t>(</a:t>
            </a:r>
            <a:r>
              <a:rPr lang="ru-RU" sz="1400" b="1" dirty="0">
                <a:solidFill>
                  <a:srgbClr val="1F497D"/>
                </a:solidFill>
              </a:rPr>
              <a:t>Общественный профессиональный стандарт </a:t>
            </a:r>
            <a:r>
              <a:rPr lang="en-US" sz="1400" b="1" dirty="0">
                <a:solidFill>
                  <a:srgbClr val="1F497D"/>
                </a:solidFill>
              </a:rPr>
              <a:t>)</a:t>
            </a:r>
            <a:endParaRPr lang="ru-RU" sz="1400" b="1" dirty="0">
              <a:solidFill>
                <a:srgbClr val="1F497D"/>
              </a:solidFill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1" name="Прямая соединительная линия 130"/>
          <p:cNvCxnSpPr/>
          <p:nvPr/>
        </p:nvCxnSpPr>
        <p:spPr>
          <a:xfrm>
            <a:off x="1789422" y="6165198"/>
            <a:ext cx="3830326" cy="0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028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43" y="3988018"/>
            <a:ext cx="11305256" cy="286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236662" y="174260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9416" y="523619"/>
            <a:ext cx="107429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 rot="10800000" flipV="1">
            <a:off x="2267694" y="123509"/>
            <a:ext cx="6908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600" b="1" dirty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система учительского роста (НСУР)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4274750744"/>
              </p:ext>
            </p:extLst>
          </p:nvPr>
        </p:nvGraphicFramePr>
        <p:xfrm>
          <a:off x="1524000" y="1464902"/>
          <a:ext cx="9144000" cy="4780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416114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464" y="-11648"/>
            <a:ext cx="1225719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3827757" y="68627"/>
            <a:ext cx="5733923" cy="1728192"/>
          </a:xfrm>
          <a:prstGeom prst="rect">
            <a:avLst/>
          </a:prstGeom>
        </p:spPr>
        <p:txBody>
          <a:bodyPr vert="horz" lIns="68579" tIns="34289" rIns="68579" bIns="34289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391477" y="356659"/>
            <a:ext cx="10465163" cy="1344149"/>
          </a:xfrm>
          <a:prstGeom prst="rect">
            <a:avLst/>
          </a:prstGeom>
        </p:spPr>
        <p:txBody>
          <a:bodyPr vert="horz" lIns="68580" tIns="34291" rIns="68580" bIns="34291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Модель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уровневой оценки компетенций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учителей</a:t>
            </a:r>
            <a:endParaRPr lang="ru-RU" sz="32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r>
              <a:rPr lang="ru-RU" sz="3200" b="1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endParaRPr lang="ru-RU" sz="3200" b="1" dirty="0">
              <a:solidFill>
                <a:srgbClr val="A82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81" y="132040"/>
            <a:ext cx="901667" cy="89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9872" y="6021288"/>
            <a:ext cx="2844800" cy="365125"/>
          </a:xfrm>
        </p:spPr>
        <p:txBody>
          <a:bodyPr/>
          <a:lstStyle/>
          <a:p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ru-RU" sz="16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7499" y="1556792"/>
            <a:ext cx="11519141" cy="507831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1. </a:t>
            </a:r>
            <a:r>
              <a:rPr lang="ru-RU" sz="3600" b="1" dirty="0">
                <a:solidFill>
                  <a:srgbClr val="002060"/>
                </a:solidFill>
              </a:rPr>
              <a:t>Заполнение опросного листа (в личном кабинете</a:t>
            </a:r>
            <a:r>
              <a:rPr lang="ru-RU" sz="3600" b="1" dirty="0" smtClean="0">
                <a:solidFill>
                  <a:srgbClr val="002060"/>
                </a:solidFill>
              </a:rPr>
              <a:t>)</a:t>
            </a:r>
            <a:endParaRPr lang="ru-RU" sz="3600" b="1" i="1" dirty="0">
              <a:solidFill>
                <a:srgbClr val="A8246F"/>
              </a:solidFill>
            </a:endParaRPr>
          </a:p>
          <a:p>
            <a:r>
              <a:rPr lang="ru-RU" sz="3600" b="1" dirty="0">
                <a:solidFill>
                  <a:srgbClr val="002060"/>
                </a:solidFill>
              </a:rPr>
              <a:t>2. Выполнение профессиональной задачи (в личном кабинете</a:t>
            </a:r>
            <a:r>
              <a:rPr lang="ru-RU" sz="3600" b="1" dirty="0" smtClean="0">
                <a:solidFill>
                  <a:srgbClr val="002060"/>
                </a:solidFill>
              </a:rPr>
              <a:t>)</a:t>
            </a:r>
            <a:endParaRPr lang="ru-RU" sz="3600" b="1" i="1" dirty="0">
              <a:solidFill>
                <a:srgbClr val="A8246F"/>
              </a:solidFill>
            </a:endParaRPr>
          </a:p>
          <a:p>
            <a:r>
              <a:rPr lang="ru-RU" sz="3600" b="1" dirty="0">
                <a:solidFill>
                  <a:srgbClr val="002060"/>
                </a:solidFill>
              </a:rPr>
              <a:t>3. Онлайн и офлайн трансляция урока 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4</a:t>
            </a:r>
            <a:r>
              <a:rPr lang="ru-RU" sz="3600" b="1" dirty="0">
                <a:solidFill>
                  <a:srgbClr val="002060"/>
                </a:solidFill>
              </a:rPr>
              <a:t>. Подготовка видеозаписи урока и загрузка на </a:t>
            </a:r>
            <a:r>
              <a:rPr lang="ru-RU" sz="3600" b="1" dirty="0" smtClean="0">
                <a:solidFill>
                  <a:srgbClr val="002060"/>
                </a:solidFill>
              </a:rPr>
              <a:t>портал</a:t>
            </a:r>
            <a:endParaRPr lang="ru-RU" sz="3600" b="1" i="1" dirty="0">
              <a:solidFill>
                <a:srgbClr val="A8246F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5</a:t>
            </a:r>
            <a:r>
              <a:rPr lang="ru-RU" sz="3600" b="1" dirty="0">
                <a:solidFill>
                  <a:srgbClr val="002060"/>
                </a:solidFill>
              </a:rPr>
              <a:t>. Выполнение диагностической работы в пунктах проведения </a:t>
            </a:r>
            <a:r>
              <a:rPr lang="ru-RU" sz="3600" b="1" dirty="0" smtClean="0">
                <a:solidFill>
                  <a:srgbClr val="002060"/>
                </a:solidFill>
              </a:rPr>
              <a:t>апробации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(</a:t>
            </a:r>
            <a:r>
              <a:rPr lang="ru-RU" sz="3600" b="1" dirty="0">
                <a:solidFill>
                  <a:srgbClr val="002060"/>
                </a:solidFill>
              </a:rPr>
              <a:t>предметная и методическая подготовка)</a:t>
            </a:r>
          </a:p>
          <a:p>
            <a:endParaRPr lang="ru-RU" sz="3600" b="1" i="1" dirty="0">
              <a:solidFill>
                <a:srgbClr val="A8246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61011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846A2B3-AA04-4109-994E-B2C54DEEB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9351" y="554250"/>
            <a:ext cx="5599612" cy="104595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 sz="17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17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>
                <a:solidFill>
                  <a:srgbClr val="1F4E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03512" y="1772816"/>
            <a:ext cx="8820472" cy="523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ru-RU" sz="24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 оценка квалификации предполагает анализ: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980350317"/>
              </p:ext>
            </p:extLst>
          </p:nvPr>
        </p:nvGraphicFramePr>
        <p:xfrm>
          <a:off x="839416" y="2420888"/>
          <a:ext cx="10585176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64283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/>
          </p:nvPr>
        </p:nvGraphicFramePr>
        <p:xfrm>
          <a:off x="1847528" y="404664"/>
          <a:ext cx="8352928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75520" y="2060848"/>
            <a:ext cx="873054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 indent="-4763" algn="ctr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Компетенция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понимается как 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совершения профессиональных действий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соответствии с требованиями профессионального стандарта педагога) </a:t>
            </a: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основе профессиональных знаний, умений и профессиональных суждений.</a:t>
            </a:r>
          </a:p>
          <a:p>
            <a:pPr marL="4763" indent="-4763" algn="ctr"/>
            <a:endParaRPr lang="ru-RU" altLang="ru-RU" sz="105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763" indent="-4763" algn="ctr"/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Компетенции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проявляются в 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выполнении профессиональных действий 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рамках различных профессиональных задач.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47528" y="4374976"/>
            <a:ext cx="83529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комплектов 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ЕФОМ</a:t>
            </a:r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разработаны в соответствии с требованиями профессионального стандарта педагога и федеральных государственных образовательных стандартов общего образования.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 та же профессиональная компетенция или группа компетенций обеспечивает готовность выполнения одного или чаще нескольких схожих профессиональных действий.</a:t>
            </a:r>
          </a:p>
        </p:txBody>
      </p:sp>
    </p:spTree>
    <p:extLst>
      <p:ext uri="{BB962C8B-B14F-4D97-AF65-F5344CB8AC3E}">
        <p14:creationId xmlns="" xmlns:p14="http://schemas.microsoft.com/office/powerpoint/2010/main" val="305676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06960" y="1994157"/>
            <a:ext cx="7685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психолого-педагогических компетенций:</a:t>
            </a:r>
            <a:endParaRPr lang="ru-RU" sz="36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79576" y="3429000"/>
            <a:ext cx="7685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индивидуализации обучения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формирования универсальных </a:t>
            </a:r>
            <a:b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действий обучающихся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828800" y="4653136"/>
            <a:ext cx="8534400" cy="98566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1599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07568" y="1844825"/>
            <a:ext cx="7685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коммуникативных компетенций:</a:t>
            </a:r>
            <a:endParaRPr lang="ru-RU" sz="36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35560" y="3284985"/>
            <a:ext cx="76853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воспитательных аспектов </a:t>
            </a:r>
            <a:b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деятельности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2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создания мотивирующей образовательной среды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444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1665412" y="1611909"/>
            <a:ext cx="871296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3538" indent="-363538" algn="just"/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оценки сформированности компетенции на уровне действий проводится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образца профессиональной деятельности учителя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который включает в себя:</a:t>
            </a:r>
          </a:p>
          <a:p>
            <a:pPr marL="363538" indent="-363538" algn="just">
              <a:buFont typeface="Arial" charset="0"/>
              <a:buChar char="•"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(конспект) урока,</a:t>
            </a:r>
          </a:p>
          <a:p>
            <a:pPr marL="363538" indent="-363538" algn="just">
              <a:buFont typeface="Arial" charset="0"/>
              <a:buChar char="•"/>
            </a:pPr>
            <a:r>
              <a:rPr lang="ru-RU" alt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видеоурок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указанными в нем видеофрагментами, иллюстрирующими проверяемые компетенции,</a:t>
            </a:r>
          </a:p>
          <a:p>
            <a:pPr marL="363538" indent="-363538" algn="just">
              <a:buFont typeface="Arial" charset="0"/>
              <a:buChar char="•"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образцы самостоятельной работы обучающегося </a:t>
            </a:r>
            <a:r>
              <a:rPr lang="ru-RU" alt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 оцениванием этих работ  учителем),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algn="just">
              <a:buFont typeface="Arial" charset="0"/>
              <a:buChar char="•"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рефлексивный самоотчет.</a:t>
            </a:r>
          </a:p>
          <a:p>
            <a:pPr marL="7938" indent="-7938" algn="just"/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Сформированность компетенции в части профессиональных знаний и  суждений проверяется в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решении кейсов (педагогических задач и ситуаций),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направленных на оценку профессионального мышления педагогов.</a:t>
            </a:r>
          </a:p>
          <a:p>
            <a:pPr marL="363538" indent="-363538"/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75520" y="4930134"/>
            <a:ext cx="8748464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Учитель, проходящий оценку квалификации по ЕФОМ, может выбрать оценку сформированности одной ее составляющей на основе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анализа образца профессиональной деятельности педагога  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решения кейса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Тогда оценка другой составляющей компетенции проводится по невыбранному в первом случае элементу.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68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79576" y="1700809"/>
            <a:ext cx="7685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психолого-педагогических компетенций: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УЧИТЕЛЯ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3451" y="3284985"/>
            <a:ext cx="237626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индивидуализации обучения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51780" y="3284985"/>
            <a:ext cx="237626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514350"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формирования </a:t>
            </a:r>
            <a:b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УУД обучающихся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93771" y="3429001"/>
            <a:ext cx="1224136" cy="783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24596" y="3356993"/>
            <a:ext cx="1224136" cy="800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</a:t>
            </a:r>
          </a:p>
          <a:p>
            <a:pPr algn="ctr"/>
            <a:endParaRPr lang="ru-RU" sz="9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8809991" y="3645024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181601" y="3645024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98233" y="3431435"/>
            <a:ext cx="1440160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Symbol"/>
              </a:rPr>
              <a:t>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06827" y="5013177"/>
            <a:ext cx="237626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514350"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формирования </a:t>
            </a:r>
            <a:b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УУД обучающихся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45156" y="5013177"/>
            <a:ext cx="237626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514350"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индивидуализации обучения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587147" y="5157193"/>
            <a:ext cx="1224136" cy="783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17972" y="5085185"/>
            <a:ext cx="1224136" cy="800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</a:t>
            </a:r>
          </a:p>
          <a:p>
            <a:pPr algn="ctr"/>
            <a:endParaRPr lang="ru-RU" sz="9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8803367" y="537321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4174977" y="537321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91609" y="5159627"/>
            <a:ext cx="1440160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Symbol"/>
              </a:rPr>
              <a:t>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075514" y="4293096"/>
            <a:ext cx="201622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Symbol"/>
              </a:rPr>
              <a:t>ИЛИ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293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внутренний, стена, игрушка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ADEA8070-36FD-4301-A675-3442817FC5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14" y="412631"/>
            <a:ext cx="970572" cy="11243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79576" y="1700809"/>
            <a:ext cx="7685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коммуникативных компетенций: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УЧИТЕЛЯ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3451" y="3009326"/>
            <a:ext cx="2376264" cy="14157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воспитательных аспектов </a:t>
            </a:r>
            <a:r>
              <a:rPr lang="ru-RU" sz="16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деятельности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51780" y="3009327"/>
            <a:ext cx="2376264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514350"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создания мотивирующей образовательной среды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93771" y="3153343"/>
            <a:ext cx="1224136" cy="783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24596" y="3081335"/>
            <a:ext cx="1224136" cy="800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</a:t>
            </a:r>
          </a:p>
          <a:p>
            <a:pPr algn="ctr"/>
            <a:endParaRPr lang="ru-RU" sz="9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8809991" y="336936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181601" y="336936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98233" y="3155777"/>
            <a:ext cx="1440160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Symbol"/>
              </a:rPr>
              <a:t>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06827" y="5089248"/>
            <a:ext cx="2376264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514350"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создания мотивирующей образовательной среды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45156" y="5089248"/>
            <a:ext cx="2376264" cy="1508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воспитательных аспектов </a:t>
            </a:r>
            <a:r>
              <a:rPr lang="ru-RU" sz="16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деятельности</a:t>
            </a:r>
            <a:endParaRPr lang="ru-RU" sz="20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587147" y="5233264"/>
            <a:ext cx="1224136" cy="783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17972" y="5161256"/>
            <a:ext cx="1224136" cy="800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2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</a:t>
            </a:r>
          </a:p>
          <a:p>
            <a:pPr algn="ctr"/>
            <a:endParaRPr lang="ru-RU" sz="9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8803367" y="5449287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4174977" y="5449287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91609" y="5235698"/>
            <a:ext cx="1440160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Symbol"/>
              </a:rPr>
              <a:t>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075514" y="4293096"/>
            <a:ext cx="201622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Symbol"/>
              </a:rPr>
              <a:t>ИЛИ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859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672" y="274638"/>
            <a:ext cx="8438728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Апробация модели аттестации в 2019 году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408" y="980728"/>
            <a:ext cx="10814992" cy="489654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45</a:t>
            </a:fld>
            <a:endParaRPr lang="ru-RU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142191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75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0070C0"/>
                </a:solidFill>
              </a:rPr>
              <a:t/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1385" y="214291"/>
            <a:ext cx="11305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Задачи</a:t>
            </a:r>
          </a:p>
          <a:p>
            <a:pPr algn="ctr"/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по организации и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проведению</a:t>
            </a:r>
            <a:r>
              <a:rPr lang="en-US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педагогической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аттестации  </a:t>
            </a:r>
            <a:r>
              <a:rPr lang="ru-RU" alt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на 2019- 2020 учебный  </a:t>
            </a:r>
            <a:r>
              <a:rPr lang="ru-RU" alt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1385" y="1285860"/>
            <a:ext cx="113052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rgbClr val="002060"/>
              </a:solidFill>
            </a:endParaRPr>
          </a:p>
          <a:p>
            <a:endParaRPr lang="ru-RU" sz="3200" b="1" i="1" dirty="0">
              <a:solidFill>
                <a:srgbClr val="002060"/>
              </a:solidFill>
            </a:endParaRPr>
          </a:p>
          <a:p>
            <a:endParaRPr lang="ru-RU" sz="3200" b="1" i="1" dirty="0" smtClean="0">
              <a:solidFill>
                <a:srgbClr val="002060"/>
              </a:solidFill>
            </a:endParaRP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	</a:t>
            </a:r>
            <a:r>
              <a:rPr lang="ru-RU" sz="3600" b="1" i="1" dirty="0" smtClean="0">
                <a:solidFill>
                  <a:srgbClr val="002060"/>
                </a:solidFill>
              </a:rPr>
              <a:t>Провести  аттестацию в октябре –декабре по 276 приказу Минобрнауки РФ;</a:t>
            </a:r>
            <a:endParaRPr lang="ru-RU" sz="3600" b="1" i="1" dirty="0">
              <a:solidFill>
                <a:srgbClr val="002060"/>
              </a:solidFill>
            </a:endParaRPr>
          </a:p>
          <a:p>
            <a:pPr indent="355600" algn="just">
              <a:buFont typeface="Wingdings" pitchFamily="2" charset="2"/>
              <a:buChar char="§"/>
            </a:pPr>
            <a:r>
              <a:rPr lang="ru-RU" sz="3600" i="1" dirty="0" smtClean="0">
                <a:solidFill>
                  <a:srgbClr val="002060"/>
                </a:solidFill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</a:rPr>
              <a:t>провести методическую работу по подготовке к процедурам новой модели аттестации  с 2020 года</a:t>
            </a:r>
            <a:r>
              <a:rPr lang="ru-RU" sz="3600" i="1" dirty="0" smtClean="0">
                <a:solidFill>
                  <a:srgbClr val="002060"/>
                </a:solidFill>
              </a:rPr>
              <a:t>)</a:t>
            </a:r>
            <a:endParaRPr lang="ru-RU" sz="3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5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" y="0"/>
            <a:ext cx="122084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2492896"/>
            <a:ext cx="10972800" cy="1143000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Спасибо за внимание!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81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13302</TotalTime>
  <Words>1743</Words>
  <Application>Microsoft Office PowerPoint</Application>
  <PresentationFormat>Произвольный</PresentationFormat>
  <Paragraphs>342</Paragraphs>
  <Slides>47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49" baseType="lpstr">
      <vt:lpstr>Тема Office</vt:lpstr>
      <vt:lpstr>1_Тема Office</vt:lpstr>
      <vt:lpstr>Слайд 1</vt:lpstr>
      <vt:lpstr>Слайд 2</vt:lpstr>
      <vt:lpstr>   Экспертные комиссии АК МО и Н РТ   по муниципальным образованиям проводят аттестацию руководителей, контролируют СЗД, оказывают содействие АК МО и НРТ:  </vt:lpstr>
      <vt:lpstr>Слайд 4</vt:lpstr>
      <vt:lpstr>Слайд 5</vt:lpstr>
      <vt:lpstr>Формы оценки знаний  в рамках должностной аттестации</vt:lpstr>
      <vt:lpstr>Слайд 7</vt:lpstr>
      <vt:lpstr>Слайд 8</vt:lpstr>
      <vt:lpstr>Слайд 9</vt:lpstr>
      <vt:lpstr>Слайд 10</vt:lpstr>
      <vt:lpstr>Слайд 11</vt:lpstr>
      <vt:lpstr>Аттестация – это зеркало методической работы</vt:lpstr>
      <vt:lpstr>Слайд 13</vt:lpstr>
      <vt:lpstr>Слайд 14</vt:lpstr>
      <vt:lpstr>План-график педагогической аттестации </vt:lpstr>
      <vt:lpstr>Слайд 16</vt:lpstr>
      <vt:lpstr>Подача заявлений в Системе (п.35 Порядка аттестации)  </vt:lpstr>
      <vt:lpstr>Дополнение заявления пакетом подтверждающих документов</vt:lpstr>
      <vt:lpstr>Дополнение заявления пакетом подтверждающих документов</vt:lpstr>
      <vt:lpstr>Дополнение заявления пакетом подтверждающих документов</vt:lpstr>
      <vt:lpstr>Подготовка к тестированию</vt:lpstr>
      <vt:lpstr>Подготовка к тестированию</vt:lpstr>
      <vt:lpstr> 1 этап аттестации ( п.26 Порядка) Прохождение тестирования –без видеофиксации,   с 1 по 17 ноября 2019 года</vt:lpstr>
      <vt:lpstr>Организация и проведение  тестирования (без контроля членов АК) 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Апробация модели аттестации в 2019 году</vt:lpstr>
      <vt:lpstr>Слайд 46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гульнара</cp:lastModifiedBy>
  <cp:revision>595</cp:revision>
  <cp:lastPrinted>2016-02-15T07:49:31Z</cp:lastPrinted>
  <dcterms:created xsi:type="dcterms:W3CDTF">2013-02-06T07:02:31Z</dcterms:created>
  <dcterms:modified xsi:type="dcterms:W3CDTF">2019-10-02T06:49:58Z</dcterms:modified>
</cp:coreProperties>
</file>